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4104" r:id="rId2"/>
    <p:sldId id="273" r:id="rId3"/>
    <p:sldId id="274" r:id="rId4"/>
    <p:sldId id="258" r:id="rId5"/>
    <p:sldId id="259" r:id="rId6"/>
    <p:sldId id="260" r:id="rId7"/>
    <p:sldId id="4110" r:id="rId8"/>
    <p:sldId id="269" r:id="rId9"/>
    <p:sldId id="4111" r:id="rId10"/>
    <p:sldId id="4112" r:id="rId11"/>
  </p:sldIdLst>
  <p:sldSz cx="14630400" cy="8229600"/>
  <p:notesSz cx="8229600" cy="14630400"/>
  <p:embeddedFontLst>
    <p:embeddedFont>
      <p:font typeface="Inter" panose="020B0604020202020204" charset="0"/>
      <p:regular r:id="rId14"/>
    </p:embeddedFont>
    <p:embeddedFont>
      <p:font typeface="Manrope" panose="020B0604020202020204" charset="0"/>
      <p:regular r:id="rId15"/>
    </p:embeddedFont>
    <p:embeddedFont>
      <p:font typeface="Open Sans" panose="020B060603050402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 mediu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50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36" d="100"/>
          <a:sy n="36" d="100"/>
        </p:scale>
        <p:origin x="2872" y="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>
            <a:extLst>
              <a:ext uri="{FF2B5EF4-FFF2-40B4-BE49-F238E27FC236}">
                <a16:creationId xmlns:a16="http://schemas.microsoft.com/office/drawing/2014/main" id="{1C8FFD33-1620-1FA1-481D-67FA58506E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ubstituent dată 2">
            <a:extLst>
              <a:ext uri="{FF2B5EF4-FFF2-40B4-BE49-F238E27FC236}">
                <a16:creationId xmlns:a16="http://schemas.microsoft.com/office/drawing/2014/main" id="{626915C7-D51F-AF0A-6BAD-2281A4FF86D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660900" y="0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05E93-C28F-41B9-BF68-808DEFE99033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4" name="Substituent subsol 3">
            <a:extLst>
              <a:ext uri="{FF2B5EF4-FFF2-40B4-BE49-F238E27FC236}">
                <a16:creationId xmlns:a16="http://schemas.microsoft.com/office/drawing/2014/main" id="{FA7AE73F-4653-08DE-A036-7444FF35BE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3896975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ubstituent număr diapozitiv 4">
            <a:extLst>
              <a:ext uri="{FF2B5EF4-FFF2-40B4-BE49-F238E27FC236}">
                <a16:creationId xmlns:a16="http://schemas.microsoft.com/office/drawing/2014/main" id="{87EBFF17-09BF-79EF-7C35-6E50DB97D3A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660900" y="13896975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21042-B61D-4C9C-8518-9F096728D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3940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2494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14E1A8-6F94-81B2-539B-1FECB521B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D6D227D-0971-AF8B-3BED-0AFE5C70956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E945D62-C200-BA4C-845A-71DD115EECFF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1265" name="Text Box 1">
            <a:extLst>
              <a:ext uri="{FF2B5EF4-FFF2-40B4-BE49-F238E27FC236}">
                <a16:creationId xmlns:a16="http://schemas.microsoft.com/office/drawing/2014/main" id="{D52A99CB-14D4-38F6-D7E4-BD20329C8A4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56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6" name="Text Box 2">
            <a:extLst>
              <a:ext uri="{FF2B5EF4-FFF2-40B4-BE49-F238E27FC236}">
                <a16:creationId xmlns:a16="http://schemas.microsoft.com/office/drawing/2014/main" id="{5E0F96FE-806D-BCCC-9BB5-64D1F00B6FA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87733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14E1A8-6F94-81B2-539B-1FECB521B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D6D227D-0971-AF8B-3BED-0AFE5C70956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E945D62-C200-BA4C-845A-71DD115EECFF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11265" name="Text Box 1">
            <a:extLst>
              <a:ext uri="{FF2B5EF4-FFF2-40B4-BE49-F238E27FC236}">
                <a16:creationId xmlns:a16="http://schemas.microsoft.com/office/drawing/2014/main" id="{D52A99CB-14D4-38F6-D7E4-BD20329C8A4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56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6" name="Text Box 2">
            <a:extLst>
              <a:ext uri="{FF2B5EF4-FFF2-40B4-BE49-F238E27FC236}">
                <a16:creationId xmlns:a16="http://schemas.microsoft.com/office/drawing/2014/main" id="{5E0F96FE-806D-BCCC-9BB5-64D1F00B6FA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7380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119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7837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alphaModFix amt="11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0B8BAA92-DF22-8468-FCD7-762C1796AFD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416"/>
            <a:ext cx="2708881" cy="49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hyperlink" Target="mailto:office@bulandra.ro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46D84E-70C2-AA44-D58E-427FA3991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9476877B-A064-B2AD-07CC-BB6FA93CA0A8}"/>
              </a:ext>
            </a:extLst>
          </p:cNvPr>
          <p:cNvSpPr txBox="1"/>
          <p:nvPr/>
        </p:nvSpPr>
        <p:spPr>
          <a:xfrm>
            <a:off x="4983980" y="2326334"/>
            <a:ext cx="10282524" cy="1926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lnSpc>
                <a:spcPts val="4850"/>
              </a:lnSpc>
              <a:buNone/>
            </a:pPr>
            <a:r>
              <a:rPr lang="en-US" sz="3200" dirty="0" err="1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Bugetul</a:t>
            </a:r>
            <a:r>
              <a:rPr lang="en-US" sz="32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3200" dirty="0" err="1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Teatrului</a:t>
            </a:r>
            <a:r>
              <a:rPr lang="en-US" sz="32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Municipal </a:t>
            </a:r>
            <a:r>
              <a:rPr lang="en-US" sz="3200" dirty="0" err="1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L.S.Bulandra</a:t>
            </a:r>
            <a:endParaRPr lang="ro-RO" sz="3200" dirty="0">
              <a:solidFill>
                <a:srgbClr val="0C0D0F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indent="0" algn="ctr">
              <a:lnSpc>
                <a:spcPts val="4850"/>
              </a:lnSpc>
              <a:buNone/>
            </a:pPr>
            <a:r>
              <a:rPr lang="ro-RO" sz="32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</a:t>
            </a:r>
            <a:r>
              <a:rPr lang="en-US" sz="3200" dirty="0" err="1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nul</a:t>
            </a:r>
            <a:r>
              <a:rPr lang="en-US" sz="32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2026</a:t>
            </a:r>
          </a:p>
          <a:p>
            <a:pPr marL="0" indent="0" algn="ctr">
              <a:lnSpc>
                <a:spcPts val="4850"/>
              </a:lnSpc>
              <a:buNone/>
            </a:pPr>
            <a:endParaRPr lang="en-US" sz="3200" b="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7FFA3F90-D397-2E49-A031-8B7831270D16}"/>
              </a:ext>
            </a:extLst>
          </p:cNvPr>
          <p:cNvSpPr/>
          <p:nvPr/>
        </p:nvSpPr>
        <p:spPr>
          <a:xfrm>
            <a:off x="7073979" y="5078942"/>
            <a:ext cx="7556421" cy="732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Prezentare detaliată a </a:t>
            </a:r>
            <a:r>
              <a:rPr lang="en-US" sz="1550" dirty="0" err="1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bugetului</a:t>
            </a: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T.M.L.S.B</a:t>
            </a:r>
            <a:r>
              <a:rPr lang="ro-RO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– document de lucru</a:t>
            </a:r>
            <a:endParaRPr lang="en-US" sz="1550" dirty="0"/>
          </a:p>
        </p:txBody>
      </p:sp>
      <p:sp>
        <p:nvSpPr>
          <p:cNvPr id="3" name="TextBox 18">
            <a:extLst>
              <a:ext uri="{FF2B5EF4-FFF2-40B4-BE49-F238E27FC236}">
                <a16:creationId xmlns:a16="http://schemas.microsoft.com/office/drawing/2014/main" id="{747C798B-7757-CD6D-1456-EA54D4A662A4}"/>
              </a:ext>
            </a:extLst>
          </p:cNvPr>
          <p:cNvSpPr txBox="1"/>
          <p:nvPr/>
        </p:nvSpPr>
        <p:spPr>
          <a:xfrm>
            <a:off x="4983980" y="3854297"/>
            <a:ext cx="10282524" cy="641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lnSpc>
                <a:spcPts val="4850"/>
              </a:lnSpc>
              <a:buNone/>
            </a:pPr>
            <a:r>
              <a:rPr lang="en-US" sz="2400" b="1" i="1" dirty="0">
                <a:solidFill>
                  <a:srgbClr val="767676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24.04.2026</a:t>
            </a:r>
            <a:endParaRPr lang="en-US" sz="2400" b="1" i="1" dirty="0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E148778E-AC8A-591B-6171-3D3B77A3D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344654" cy="8393220"/>
          </a:xfrm>
          <a:prstGeom prst="rect">
            <a:avLst/>
          </a:prstGeom>
        </p:spPr>
      </p:pic>
      <p:sp>
        <p:nvSpPr>
          <p:cNvPr id="6" name="CasetăText 5">
            <a:extLst>
              <a:ext uri="{FF2B5EF4-FFF2-40B4-BE49-F238E27FC236}">
                <a16:creationId xmlns:a16="http://schemas.microsoft.com/office/drawing/2014/main" id="{0C9FDC1E-7ABC-85EA-B719-E1E836E21F2F}"/>
              </a:ext>
            </a:extLst>
          </p:cNvPr>
          <p:cNvSpPr txBox="1"/>
          <p:nvPr/>
        </p:nvSpPr>
        <p:spPr>
          <a:xfrm>
            <a:off x="620351" y="352199"/>
            <a:ext cx="5344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      </a:t>
            </a:r>
            <a:r>
              <a:rPr lang="en-US" dirty="0" err="1"/>
              <a:t>Teatrul</a:t>
            </a:r>
            <a:r>
              <a:rPr lang="en-US" dirty="0"/>
              <a:t> Municipal - </a:t>
            </a:r>
            <a:r>
              <a:rPr lang="en-US" dirty="0" err="1"/>
              <a:t>București</a:t>
            </a:r>
            <a:endParaRPr lang="en-US" dirty="0"/>
          </a:p>
          <a:p>
            <a:endParaRPr lang="en-US" dirty="0"/>
          </a:p>
        </p:txBody>
      </p:sp>
      <p:pic>
        <p:nvPicPr>
          <p:cNvPr id="8" name="Imagine 7">
            <a:extLst>
              <a:ext uri="{FF2B5EF4-FFF2-40B4-BE49-F238E27FC236}">
                <a16:creationId xmlns:a16="http://schemas.microsoft.com/office/drawing/2014/main" id="{34475F8D-FB84-CB0A-9B56-80BACD43E3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6818" y="29321"/>
            <a:ext cx="4313582" cy="13964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54DCB5E-5C31-59EA-30B3-C5D7592780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33" y="791218"/>
            <a:ext cx="3868387" cy="41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349345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46D84E-70C2-AA44-D58E-427FA3991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E148778E-AC8A-591B-6171-3D3B77A3D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1128" y="-8876"/>
            <a:ext cx="5344654" cy="8393220"/>
          </a:xfrm>
          <a:prstGeom prst="rect">
            <a:avLst/>
          </a:prstGeom>
        </p:spPr>
      </p:pic>
      <p:sp>
        <p:nvSpPr>
          <p:cNvPr id="6" name="CasetăText 5">
            <a:extLst>
              <a:ext uri="{FF2B5EF4-FFF2-40B4-BE49-F238E27FC236}">
                <a16:creationId xmlns:a16="http://schemas.microsoft.com/office/drawing/2014/main" id="{0C9FDC1E-7ABC-85EA-B719-E1E836E21F2F}"/>
              </a:ext>
            </a:extLst>
          </p:cNvPr>
          <p:cNvSpPr txBox="1"/>
          <p:nvPr/>
        </p:nvSpPr>
        <p:spPr>
          <a:xfrm>
            <a:off x="1225899" y="403181"/>
            <a:ext cx="44477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Teatrul</a:t>
            </a:r>
            <a:r>
              <a:rPr lang="en-US" dirty="0"/>
              <a:t> Municipal - </a:t>
            </a:r>
            <a:r>
              <a:rPr lang="en-US" dirty="0" err="1"/>
              <a:t>București</a:t>
            </a:r>
            <a:endParaRPr lang="en-US" dirty="0"/>
          </a:p>
          <a:p>
            <a:r>
              <a:rPr lang="en-GB" b="1" i="1" dirty="0"/>
              <a:t> </a:t>
            </a:r>
          </a:p>
        </p:txBody>
      </p:sp>
      <p:sp>
        <p:nvSpPr>
          <p:cNvPr id="4" name="TextBox 18">
            <a:extLst>
              <a:ext uri="{FF2B5EF4-FFF2-40B4-BE49-F238E27FC236}">
                <a16:creationId xmlns:a16="http://schemas.microsoft.com/office/drawing/2014/main" id="{26BAD323-E27F-C768-1A28-E82453F4A85F}"/>
              </a:ext>
            </a:extLst>
          </p:cNvPr>
          <p:cNvSpPr txBox="1"/>
          <p:nvPr/>
        </p:nvSpPr>
        <p:spPr>
          <a:xfrm>
            <a:off x="4805076" y="2418309"/>
            <a:ext cx="10282524" cy="1296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lnSpc>
                <a:spcPts val="4850"/>
              </a:lnSpc>
              <a:buNone/>
            </a:pPr>
            <a:r>
              <a:rPr lang="en-US" sz="3200" dirty="0" err="1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Bugetul</a:t>
            </a:r>
            <a:r>
              <a:rPr lang="en-US" sz="32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3200" dirty="0" err="1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Teatrului</a:t>
            </a:r>
            <a:r>
              <a:rPr lang="en-US" sz="32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Municipal </a:t>
            </a:r>
            <a:r>
              <a:rPr lang="en-US" sz="3200" dirty="0" err="1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L.S.Bulandra</a:t>
            </a:r>
            <a:endParaRPr lang="ro-RO" sz="3200" dirty="0">
              <a:solidFill>
                <a:srgbClr val="0C0D0F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indent="0" algn="ctr">
              <a:lnSpc>
                <a:spcPts val="4850"/>
              </a:lnSpc>
              <a:buNone/>
            </a:pPr>
            <a:r>
              <a:rPr lang="ro-RO" sz="32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</a:t>
            </a:r>
            <a:r>
              <a:rPr lang="en-US" sz="3200" dirty="0" err="1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nul</a:t>
            </a:r>
            <a:r>
              <a:rPr lang="en-US" sz="32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2026</a:t>
            </a:r>
            <a:endParaRPr lang="en-US" sz="3200" b="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7" name="TextBox 18">
            <a:extLst>
              <a:ext uri="{FF2B5EF4-FFF2-40B4-BE49-F238E27FC236}">
                <a16:creationId xmlns:a16="http://schemas.microsoft.com/office/drawing/2014/main" id="{F2D1FE23-5F40-D6B3-DF88-8B479243F946}"/>
              </a:ext>
            </a:extLst>
          </p:cNvPr>
          <p:cNvSpPr txBox="1"/>
          <p:nvPr/>
        </p:nvSpPr>
        <p:spPr>
          <a:xfrm>
            <a:off x="7471495" y="4428351"/>
            <a:ext cx="4537706" cy="15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lnSpc>
                <a:spcPts val="4850"/>
              </a:lnSpc>
              <a:buNone/>
            </a:pPr>
            <a:r>
              <a:rPr lang="ro-RO" sz="3200" i="1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Vă mulțumesc !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o-RO" sz="2000" b="1" u="sng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hlinkClick r:id="rId4"/>
              </a:rPr>
              <a:t>office@</a:t>
            </a:r>
            <a:r>
              <a:rPr lang="en-US" sz="2000" b="1" u="sng" dirty="0" err="1">
                <a:solidFill>
                  <a:srgbClr val="0C0D0F"/>
                </a:solidFill>
                <a:latin typeface="Inter" pitchFamily="34" charset="0"/>
                <a:ea typeface="Inter" pitchFamily="34" charset="-122"/>
                <a:hlinkClick r:id="rId4"/>
              </a:rPr>
              <a:t>bulandra</a:t>
            </a:r>
            <a:r>
              <a:rPr lang="ro-RO" sz="2000" b="1" u="sng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hlinkClick r:id="rId4"/>
              </a:rPr>
              <a:t>.ro</a:t>
            </a:r>
            <a:endParaRPr lang="ro-RO" sz="2000" b="1" u="sng" dirty="0">
              <a:solidFill>
                <a:srgbClr val="0C0D0F"/>
              </a:solidFill>
              <a:latin typeface="Inter" pitchFamily="34" charset="0"/>
              <a:ea typeface="Inter" pitchFamily="34" charset="-122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o-RO" sz="2000" b="1" dirty="0">
                <a:solidFill>
                  <a:srgbClr val="0C0D0F"/>
                </a:solidFill>
                <a:highlight>
                  <a:srgbClr val="FFFF00"/>
                </a:highlight>
                <a:latin typeface="Inter" pitchFamily="34" charset="0"/>
                <a:ea typeface="Inter" pitchFamily="34" charset="-122"/>
              </a:rPr>
              <a:t>www.</a:t>
            </a:r>
            <a:r>
              <a:rPr lang="en-US" sz="2000" b="1" dirty="0" err="1">
                <a:solidFill>
                  <a:srgbClr val="0C0D0F"/>
                </a:solidFill>
                <a:highlight>
                  <a:srgbClr val="FFFF00"/>
                </a:highlight>
                <a:latin typeface="Inter" pitchFamily="34" charset="0"/>
                <a:ea typeface="Inter" pitchFamily="34" charset="-122"/>
              </a:rPr>
              <a:t>bulandra</a:t>
            </a:r>
            <a:r>
              <a:rPr lang="ro-RO" sz="2000" b="1" dirty="0">
                <a:solidFill>
                  <a:srgbClr val="0C0D0F"/>
                </a:solidFill>
                <a:highlight>
                  <a:srgbClr val="FFFF00"/>
                </a:highlight>
                <a:latin typeface="Inter" pitchFamily="34" charset="0"/>
                <a:ea typeface="Inter" pitchFamily="34" charset="-122"/>
              </a:rPr>
              <a:t>.ro</a:t>
            </a:r>
            <a:endParaRPr lang="en-US" sz="2000" b="1" dirty="0">
              <a:solidFill>
                <a:srgbClr val="000000"/>
              </a:solidFill>
              <a:highlight>
                <a:srgbClr val="FFFF00"/>
              </a:highlight>
              <a:latin typeface="Open Sans"/>
            </a:endParaRPr>
          </a:p>
        </p:txBody>
      </p:sp>
      <p:pic>
        <p:nvPicPr>
          <p:cNvPr id="8" name="Imagine 7">
            <a:extLst>
              <a:ext uri="{FF2B5EF4-FFF2-40B4-BE49-F238E27FC236}">
                <a16:creationId xmlns:a16="http://schemas.microsoft.com/office/drawing/2014/main" id="{EE079BE2-159A-E90E-88F3-7580B6F87F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7426" y="74278"/>
            <a:ext cx="4313582" cy="139647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A3CE3AE-B884-B42B-56A3-E5E9A2B73D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33" y="791218"/>
            <a:ext cx="3868387" cy="41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85477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37802" y="526133"/>
            <a:ext cx="6504265" cy="403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ro-RO" sz="25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Propunere b</a:t>
            </a:r>
            <a:r>
              <a:rPr lang="en-US" sz="250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uget</a:t>
            </a:r>
            <a:r>
              <a:rPr lang="en-US" sz="25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2026: Viziune de Ansamblu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52660" y="1165030"/>
            <a:ext cx="13635614" cy="5893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Bugetul</a:t>
            </a: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ro-RO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general </a:t>
            </a:r>
            <a:r>
              <a:rPr lang="en-US" sz="1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consolidat</a:t>
            </a: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 instituției pentru anul 2026 </a:t>
            </a:r>
            <a:r>
              <a:rPr lang="en-US" sz="1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totalizeaz</a:t>
            </a:r>
            <a:r>
              <a:rPr lang="ro-RO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ă</a:t>
            </a: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20.933 mii lei, reprezentând suma dintre Secțiunea de </a:t>
            </a:r>
            <a:r>
              <a:rPr lang="en-US" sz="1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Funcționare</a:t>
            </a: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(20.543 mii lei) și Secțiunea de </a:t>
            </a:r>
            <a:r>
              <a:rPr lang="en-US" sz="1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Dezvoltare</a:t>
            </a: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(390.000 mii lei). 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890468" y="2053317"/>
            <a:ext cx="4291727" cy="2097405"/>
          </a:xfrm>
          <a:prstGeom prst="roundRect">
            <a:avLst>
              <a:gd name="adj" fmla="val 2583"/>
            </a:avLst>
          </a:prstGeom>
          <a:solidFill>
            <a:srgbClr val="FFFFFF"/>
          </a:solidFill>
          <a:ln w="1524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809030" y="2061805"/>
            <a:ext cx="4261247" cy="386953"/>
          </a:xfrm>
          <a:prstGeom prst="roundRect">
            <a:avLst>
              <a:gd name="adj" fmla="val 9276"/>
            </a:avLst>
          </a:prstGeom>
          <a:solidFill>
            <a:srgbClr val="DADBF1"/>
          </a:solidFill>
          <a:ln/>
        </p:spPr>
      </p:sp>
      <p:sp>
        <p:nvSpPr>
          <p:cNvPr id="6" name="Text 4"/>
          <p:cNvSpPr/>
          <p:nvPr/>
        </p:nvSpPr>
        <p:spPr>
          <a:xfrm>
            <a:off x="2842855" y="2130504"/>
            <a:ext cx="193477" cy="241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5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865778" y="2543784"/>
            <a:ext cx="1576626" cy="241817"/>
          </a:xfrm>
          <a:prstGeom prst="roundRect">
            <a:avLst>
              <a:gd name="adj" fmla="val 20294"/>
            </a:avLst>
          </a:prstGeom>
          <a:solidFill>
            <a:srgbClr val="DADBF1"/>
          </a:solidFill>
          <a:ln/>
        </p:spPr>
      </p:sp>
      <p:sp>
        <p:nvSpPr>
          <p:cNvPr id="8" name="Text 6"/>
          <p:cNvSpPr/>
          <p:nvPr/>
        </p:nvSpPr>
        <p:spPr>
          <a:xfrm>
            <a:off x="1954169" y="2610698"/>
            <a:ext cx="1399844" cy="174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16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BUGET</a:t>
            </a:r>
            <a:r>
              <a:rPr lang="en-US" sz="8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6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TOTAL</a:t>
            </a:r>
            <a:endParaRPr lang="en-US" sz="1600" b="1" dirty="0"/>
          </a:p>
        </p:txBody>
      </p:sp>
      <p:sp>
        <p:nvSpPr>
          <p:cNvPr id="9" name="Text 7"/>
          <p:cNvSpPr/>
          <p:nvPr/>
        </p:nvSpPr>
        <p:spPr>
          <a:xfrm>
            <a:off x="1084511" y="3193196"/>
            <a:ext cx="4051414" cy="9416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         20.933 mii lei</a:t>
            </a:r>
          </a:p>
          <a:p>
            <a:pPr marL="0" indent="0" algn="l">
              <a:lnSpc>
                <a:spcPts val="1900"/>
              </a:lnSpc>
              <a:buNone/>
            </a:pPr>
            <a:endParaRPr lang="en-US" sz="2400" b="1" dirty="0">
              <a:solidFill>
                <a:srgbClr val="272525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pPr marL="0" indent="0" algn="l">
              <a:lnSpc>
                <a:spcPts val="1900"/>
              </a:lnSpc>
              <a:buNone/>
            </a:pPr>
            <a:r>
              <a:rPr lang="en-US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Din care </a:t>
            </a:r>
            <a:r>
              <a:rPr lang="en-US" sz="2400" b="1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Venituri</a:t>
            </a:r>
            <a:r>
              <a:rPr lang="en-US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2400" b="1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proprii</a:t>
            </a:r>
            <a:r>
              <a:rPr lang="en-US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</a:p>
          <a:p>
            <a:pPr marL="0" indent="0" algn="l">
              <a:lnSpc>
                <a:spcPts val="1900"/>
              </a:lnSpc>
              <a:buNone/>
            </a:pPr>
            <a:r>
              <a:rPr lang="en-US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           3.000 lei</a:t>
            </a:r>
          </a:p>
          <a:p>
            <a:pPr marL="0" indent="0" algn="l">
              <a:lnSpc>
                <a:spcPts val="1900"/>
              </a:lnSpc>
              <a:buNone/>
            </a:pPr>
            <a:endParaRPr lang="en-US" sz="1200" b="1" dirty="0">
              <a:solidFill>
                <a:srgbClr val="272525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307077" y="2053318"/>
            <a:ext cx="4291727" cy="2097405"/>
          </a:xfrm>
          <a:prstGeom prst="roundRect">
            <a:avLst>
              <a:gd name="adj" fmla="val 2583"/>
            </a:avLst>
          </a:prstGeom>
          <a:solidFill>
            <a:srgbClr val="FFFFFF"/>
          </a:solidFill>
          <a:ln w="15240">
            <a:solidFill>
              <a:srgbClr val="C0C1D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268991" y="2061805"/>
            <a:ext cx="4261247" cy="386953"/>
          </a:xfrm>
          <a:prstGeom prst="roundRect">
            <a:avLst>
              <a:gd name="adj" fmla="val 9276"/>
            </a:avLst>
          </a:prstGeom>
          <a:solidFill>
            <a:srgbClr val="DADBF1"/>
          </a:solidFill>
          <a:ln/>
        </p:spPr>
      </p:sp>
      <p:sp>
        <p:nvSpPr>
          <p:cNvPr id="12" name="Text 10"/>
          <p:cNvSpPr/>
          <p:nvPr/>
        </p:nvSpPr>
        <p:spPr>
          <a:xfrm>
            <a:off x="7218402" y="2130504"/>
            <a:ext cx="193477" cy="241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5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313521" y="2532578"/>
            <a:ext cx="1477566" cy="174903"/>
          </a:xfrm>
          <a:prstGeom prst="roundRect">
            <a:avLst>
              <a:gd name="adj" fmla="val 20294"/>
            </a:avLst>
          </a:prstGeom>
          <a:solidFill>
            <a:srgbClr val="DADBF1"/>
          </a:solidFill>
          <a:ln/>
        </p:spPr>
      </p:sp>
      <p:sp>
        <p:nvSpPr>
          <p:cNvPr id="14" name="Text 12"/>
          <p:cNvSpPr/>
          <p:nvPr/>
        </p:nvSpPr>
        <p:spPr>
          <a:xfrm>
            <a:off x="5342816" y="2596615"/>
            <a:ext cx="1486966" cy="136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16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FUNCȚIONARE</a:t>
            </a:r>
            <a:endParaRPr lang="en-US" sz="1600" b="1" dirty="0"/>
          </a:p>
        </p:txBody>
      </p:sp>
      <p:sp>
        <p:nvSpPr>
          <p:cNvPr id="15" name="Text 13"/>
          <p:cNvSpPr/>
          <p:nvPr/>
        </p:nvSpPr>
        <p:spPr>
          <a:xfrm>
            <a:off x="5313521" y="2779632"/>
            <a:ext cx="1680567" cy="201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highlight>
                  <a:srgbClr val="FFFF00"/>
                </a:highlight>
                <a:latin typeface="Inter Bold" pitchFamily="34" charset="0"/>
                <a:ea typeface="Inter Bold" pitchFamily="34" charset="-122"/>
                <a:cs typeface="Inter Bold" pitchFamily="34" charset="-120"/>
              </a:rPr>
              <a:t>20.543</a:t>
            </a:r>
            <a:r>
              <a:rPr lang="en-US" sz="1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mii lei (</a:t>
            </a:r>
            <a:r>
              <a:rPr lang="en-US" sz="1400" b="1" dirty="0">
                <a:solidFill>
                  <a:srgbClr val="272525"/>
                </a:solidFill>
                <a:highlight>
                  <a:srgbClr val="FFFF00"/>
                </a:highlight>
                <a:latin typeface="Inter Bold" pitchFamily="34" charset="0"/>
                <a:ea typeface="Inter Bold" pitchFamily="34" charset="-122"/>
                <a:cs typeface="Inter Bold" pitchFamily="34" charset="-120"/>
              </a:rPr>
              <a:t>98,14%</a:t>
            </a:r>
            <a:r>
              <a:rPr lang="en-US" sz="1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)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313521" y="3120843"/>
            <a:ext cx="4003358" cy="7689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Personal: 15.488 mii lei</a:t>
            </a:r>
            <a:endParaRPr lang="en-US" sz="100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Bunuri: 5.055 mii lei</a:t>
            </a:r>
            <a:endParaRPr lang="en-US" sz="100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Dobânzi: 0 mii lei</a:t>
            </a:r>
            <a:endParaRPr lang="en-US" sz="100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Alte: 0 mii lei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9571851" y="2037483"/>
            <a:ext cx="4291727" cy="2097405"/>
          </a:xfrm>
          <a:prstGeom prst="roundRect">
            <a:avLst>
              <a:gd name="adj" fmla="val 2583"/>
            </a:avLst>
          </a:prstGeom>
          <a:solidFill>
            <a:srgbClr val="FFFFFF"/>
          </a:solidFill>
          <a:ln w="15240">
            <a:solidFill>
              <a:srgbClr val="C0C1D7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560123" y="2061805"/>
            <a:ext cx="4261247" cy="386953"/>
          </a:xfrm>
          <a:prstGeom prst="roundRect">
            <a:avLst>
              <a:gd name="adj" fmla="val 9276"/>
            </a:avLst>
          </a:prstGeom>
          <a:solidFill>
            <a:srgbClr val="DADBF1"/>
          </a:solidFill>
          <a:ln/>
        </p:spPr>
      </p:sp>
      <p:sp>
        <p:nvSpPr>
          <p:cNvPr id="19" name="Text 17"/>
          <p:cNvSpPr/>
          <p:nvPr/>
        </p:nvSpPr>
        <p:spPr>
          <a:xfrm>
            <a:off x="11593949" y="2130504"/>
            <a:ext cx="193477" cy="241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5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9689068" y="2532578"/>
            <a:ext cx="1378506" cy="201454"/>
          </a:xfrm>
          <a:prstGeom prst="roundRect">
            <a:avLst>
              <a:gd name="adj" fmla="val 20294"/>
            </a:avLst>
          </a:prstGeom>
          <a:solidFill>
            <a:srgbClr val="DADBF1"/>
          </a:solidFill>
          <a:ln/>
        </p:spPr>
      </p:sp>
      <p:sp>
        <p:nvSpPr>
          <p:cNvPr id="21" name="Text 19"/>
          <p:cNvSpPr/>
          <p:nvPr/>
        </p:nvSpPr>
        <p:spPr>
          <a:xfrm>
            <a:off x="9752378" y="2601306"/>
            <a:ext cx="653415" cy="136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16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DEZVOLTARE</a:t>
            </a:r>
            <a:endParaRPr lang="en-US" sz="1600" b="1" dirty="0"/>
          </a:p>
        </p:txBody>
      </p:sp>
      <p:sp>
        <p:nvSpPr>
          <p:cNvPr id="22" name="Text 20"/>
          <p:cNvSpPr/>
          <p:nvPr/>
        </p:nvSpPr>
        <p:spPr>
          <a:xfrm>
            <a:off x="9689068" y="2779632"/>
            <a:ext cx="1814513" cy="201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highlight>
                  <a:srgbClr val="FFFF00"/>
                </a:highlight>
                <a:latin typeface="Inter Bold" pitchFamily="34" charset="0"/>
                <a:ea typeface="Inter Bold" pitchFamily="34" charset="-122"/>
                <a:cs typeface="Inter Bold" pitchFamily="34" charset="-120"/>
              </a:rPr>
              <a:t>390  </a:t>
            </a:r>
            <a:r>
              <a:rPr lang="en-US" sz="1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mii lei (</a:t>
            </a:r>
            <a:r>
              <a:rPr lang="en-US" sz="1400" b="1" dirty="0">
                <a:solidFill>
                  <a:srgbClr val="272525"/>
                </a:solidFill>
                <a:highlight>
                  <a:srgbClr val="FFFF00"/>
                </a:highlight>
                <a:latin typeface="Inter Bold" pitchFamily="34" charset="0"/>
                <a:ea typeface="Inter Bold" pitchFamily="34" charset="-122"/>
                <a:cs typeface="Inter Bold" pitchFamily="34" charset="-120"/>
              </a:rPr>
              <a:t>1,86%</a:t>
            </a:r>
            <a:r>
              <a:rPr lang="en-US" sz="1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)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9689068" y="3031331"/>
            <a:ext cx="4003358" cy="968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Local: 390</a:t>
            </a:r>
            <a:r>
              <a:rPr lang="ro-RO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mii lei</a:t>
            </a:r>
            <a:endParaRPr lang="en-US" sz="100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ro-RO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PNRR</a:t>
            </a: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0 mii lei</a:t>
            </a:r>
            <a:endParaRPr lang="en-US" sz="100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PNCCRS:  0 mii lei</a:t>
            </a:r>
            <a:endParaRPr lang="en-US" sz="100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Nerambursabile: 0 mii lei</a:t>
            </a:r>
            <a:endParaRPr lang="en-US" sz="1000" dirty="0"/>
          </a:p>
        </p:txBody>
      </p:sp>
      <p:pic>
        <p:nvPicPr>
          <p:cNvPr id="2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6138" y="4582358"/>
            <a:ext cx="6454140" cy="3533642"/>
          </a:xfrm>
          <a:prstGeom prst="rect">
            <a:avLst/>
          </a:prstGeom>
        </p:spPr>
      </p:pic>
      <p:grpSp>
        <p:nvGrpSpPr>
          <p:cNvPr id="35" name="Grupare 34">
            <a:extLst>
              <a:ext uri="{FF2B5EF4-FFF2-40B4-BE49-F238E27FC236}">
                <a16:creationId xmlns:a16="http://schemas.microsoft.com/office/drawing/2014/main" id="{107595AD-879A-FF55-971F-B12B1B24CEA2}"/>
              </a:ext>
            </a:extLst>
          </p:cNvPr>
          <p:cNvGrpSpPr/>
          <p:nvPr/>
        </p:nvGrpSpPr>
        <p:grpSpPr>
          <a:xfrm>
            <a:off x="8404153" y="4929410"/>
            <a:ext cx="3873396" cy="1883703"/>
            <a:chOff x="5028174" y="5489407"/>
            <a:chExt cx="1732072" cy="446797"/>
          </a:xfrm>
        </p:grpSpPr>
        <p:sp>
          <p:nvSpPr>
            <p:cNvPr id="25" name="Shape 22"/>
            <p:cNvSpPr/>
            <p:nvPr/>
          </p:nvSpPr>
          <p:spPr>
            <a:xfrm>
              <a:off x="5028174" y="5489407"/>
              <a:ext cx="1701649" cy="193624"/>
            </a:xfrm>
            <a:prstGeom prst="roundRect">
              <a:avLst>
                <a:gd name="adj" fmla="val 66116"/>
              </a:avLst>
            </a:prstGeom>
            <a:solidFill>
              <a:srgbClr val="FFFFFF">
                <a:alpha val="20000"/>
              </a:srgbClr>
            </a:solidFill>
            <a:ln w="7620">
              <a:solidFill>
                <a:srgbClr val="000000"/>
              </a:solidFill>
              <a:prstDash val="solid"/>
            </a:ln>
          </p:spPr>
        </p:sp>
        <p:pic>
          <p:nvPicPr>
            <p:cNvPr id="26" name="Image 1" descr="preencoded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40417" y="5499686"/>
              <a:ext cx="137856" cy="137856"/>
            </a:xfrm>
            <a:prstGeom prst="rect">
              <a:avLst/>
            </a:prstGeom>
          </p:spPr>
        </p:pic>
        <p:sp>
          <p:nvSpPr>
            <p:cNvPr id="27" name="Text 23"/>
            <p:cNvSpPr/>
            <p:nvPr/>
          </p:nvSpPr>
          <p:spPr>
            <a:xfrm>
              <a:off x="5306157" y="5515979"/>
              <a:ext cx="1362807" cy="14521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1050"/>
                </a:lnSpc>
                <a:buNone/>
              </a:pPr>
              <a:r>
                <a:rPr lang="en-US" sz="1600" dirty="0">
                  <a:solidFill>
                    <a:srgbClr val="272525"/>
                  </a:solidFill>
                  <a:latin typeface="Inter Medium" pitchFamily="34" charset="0"/>
                  <a:ea typeface="Inter Medium" pitchFamily="34" charset="-122"/>
                  <a:cs typeface="Inter Medium" pitchFamily="34" charset="-120"/>
                </a:rPr>
                <a:t>Sectiunea Dezvoltare·</a:t>
              </a:r>
              <a:r>
                <a:rPr lang="en-US" sz="1600" dirty="0">
                  <a:solidFill>
                    <a:srgbClr val="272525"/>
                  </a:solidFill>
                  <a:highlight>
                    <a:srgbClr val="FFFF00"/>
                  </a:highlight>
                  <a:latin typeface="Inter Medium" pitchFamily="34" charset="0"/>
                  <a:ea typeface="Inter Medium" pitchFamily="34" charset="-122"/>
                  <a:cs typeface="Inter Medium" pitchFamily="34" charset="-120"/>
                </a:rPr>
                <a:t>1,86%</a:t>
              </a:r>
              <a:endParaRPr lang="en-US" sz="1600" dirty="0">
                <a:highlight>
                  <a:srgbClr val="FFFF00"/>
                </a:highlight>
              </a:endParaRPr>
            </a:p>
          </p:txBody>
        </p:sp>
        <p:sp>
          <p:nvSpPr>
            <p:cNvPr id="29" name="Text 25"/>
            <p:cNvSpPr/>
            <p:nvPr/>
          </p:nvSpPr>
          <p:spPr>
            <a:xfrm>
              <a:off x="6131232" y="5496005"/>
              <a:ext cx="29372" cy="14521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1050"/>
                </a:lnSpc>
                <a:buNone/>
              </a:pPr>
              <a:r>
                <a:rPr lang="en-US" sz="700" dirty="0">
                  <a:solidFill>
                    <a:srgbClr val="272525"/>
                  </a:solidFill>
                  <a:latin typeface="Inter Medium" pitchFamily="34" charset="0"/>
                  <a:ea typeface="Inter Medium" pitchFamily="34" charset="-122"/>
                  <a:cs typeface="Inter Medium" pitchFamily="34" charset="-120"/>
                </a:rPr>
                <a:t>·</a:t>
              </a:r>
              <a:endParaRPr lang="en-US" sz="700" dirty="0"/>
            </a:p>
          </p:txBody>
        </p:sp>
        <p:sp>
          <p:nvSpPr>
            <p:cNvPr id="30" name="Shape 26"/>
            <p:cNvSpPr/>
            <p:nvPr/>
          </p:nvSpPr>
          <p:spPr>
            <a:xfrm>
              <a:off x="5057084" y="5742580"/>
              <a:ext cx="1703162" cy="193624"/>
            </a:xfrm>
            <a:prstGeom prst="roundRect">
              <a:avLst>
                <a:gd name="adj" fmla="val 66116"/>
              </a:avLst>
            </a:prstGeom>
            <a:solidFill>
              <a:srgbClr val="FFFFFF">
                <a:alpha val="20000"/>
              </a:srgbClr>
            </a:solidFill>
            <a:ln w="7620">
              <a:solidFill>
                <a:srgbClr val="000000"/>
              </a:solidFill>
              <a:prstDash val="solid"/>
            </a:ln>
          </p:spPr>
        </p:sp>
        <p:pic>
          <p:nvPicPr>
            <p:cNvPr id="31" name="Image 2" descr="preencode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0370" y="5765349"/>
              <a:ext cx="145058" cy="145058"/>
            </a:xfrm>
            <a:prstGeom prst="rect">
              <a:avLst/>
            </a:prstGeom>
          </p:spPr>
        </p:pic>
        <p:sp>
          <p:nvSpPr>
            <p:cNvPr id="32" name="Text 27"/>
            <p:cNvSpPr/>
            <p:nvPr/>
          </p:nvSpPr>
          <p:spPr>
            <a:xfrm>
              <a:off x="5315428" y="5798498"/>
              <a:ext cx="1294793" cy="11190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1050"/>
                </a:lnSpc>
                <a:buNone/>
              </a:pPr>
              <a:r>
                <a:rPr lang="en-US" sz="1600" dirty="0" err="1">
                  <a:solidFill>
                    <a:srgbClr val="272525"/>
                  </a:solidFill>
                  <a:latin typeface="Inter Medium" pitchFamily="34" charset="0"/>
                  <a:ea typeface="Inter Medium" pitchFamily="34" charset="-122"/>
                  <a:cs typeface="Inter Medium" pitchFamily="34" charset="-120"/>
                </a:rPr>
                <a:t>Secțiunea</a:t>
              </a:r>
              <a:r>
                <a:rPr lang="en-US" sz="1600" dirty="0">
                  <a:solidFill>
                    <a:srgbClr val="272525"/>
                  </a:solidFill>
                  <a:latin typeface="Inter Medium" pitchFamily="34" charset="0"/>
                  <a:ea typeface="Inter Medium" pitchFamily="34" charset="-122"/>
                  <a:cs typeface="Inter Medium" pitchFamily="34" charset="-120"/>
                </a:rPr>
                <a:t> </a:t>
              </a:r>
              <a:r>
                <a:rPr lang="en-US" sz="1600" dirty="0" err="1">
                  <a:solidFill>
                    <a:srgbClr val="272525"/>
                  </a:solidFill>
                  <a:latin typeface="Inter Medium" pitchFamily="34" charset="0"/>
                  <a:ea typeface="Inter Medium" pitchFamily="34" charset="-122"/>
                  <a:cs typeface="Inter Medium" pitchFamily="34" charset="-120"/>
                </a:rPr>
                <a:t>Funcționare</a:t>
              </a:r>
              <a:r>
                <a:rPr lang="en-US" sz="1600" dirty="0">
                  <a:solidFill>
                    <a:srgbClr val="272525"/>
                  </a:solidFill>
                  <a:latin typeface="Inter Medium" pitchFamily="34" charset="0"/>
                  <a:ea typeface="Inter Medium" pitchFamily="34" charset="-122"/>
                  <a:cs typeface="Inter Medium" pitchFamily="34" charset="-120"/>
                </a:rPr>
                <a:t> </a:t>
              </a:r>
              <a:r>
                <a:rPr lang="en-US" sz="1600" dirty="0">
                  <a:solidFill>
                    <a:srgbClr val="272525"/>
                  </a:solidFill>
                  <a:highlight>
                    <a:srgbClr val="FFFF00"/>
                  </a:highlight>
                  <a:latin typeface="Inter Medium" pitchFamily="34" charset="0"/>
                  <a:ea typeface="Inter Medium" pitchFamily="34" charset="-122"/>
                  <a:cs typeface="Inter Medium" pitchFamily="34" charset="-120"/>
                </a:rPr>
                <a:t>98,14%</a:t>
              </a:r>
              <a:endParaRPr lang="en-US" sz="1600" dirty="0">
                <a:highlight>
                  <a:srgbClr val="FFFF00"/>
                </a:highlight>
              </a:endParaRPr>
            </a:p>
          </p:txBody>
        </p:sp>
        <p:sp>
          <p:nvSpPr>
            <p:cNvPr id="34" name="Text 29"/>
            <p:cNvSpPr/>
            <p:nvPr/>
          </p:nvSpPr>
          <p:spPr>
            <a:xfrm>
              <a:off x="6260774" y="5779094"/>
              <a:ext cx="29371" cy="14521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1050"/>
                </a:lnSpc>
                <a:buNone/>
              </a:pPr>
              <a:r>
                <a:rPr lang="en-US" sz="700" dirty="0">
                  <a:solidFill>
                    <a:srgbClr val="272525"/>
                  </a:solidFill>
                  <a:latin typeface="Inter Medium" pitchFamily="34" charset="0"/>
                  <a:ea typeface="Inter Medium" pitchFamily="34" charset="-122"/>
                  <a:cs typeface="Inter Medium" pitchFamily="34" charset="-120"/>
                </a:rPr>
                <a:t>·</a:t>
              </a:r>
              <a:endParaRPr lang="en-US" sz="700" dirty="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17028" y="465024"/>
            <a:ext cx="6504265" cy="403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0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Bugetul</a:t>
            </a:r>
            <a:r>
              <a:rPr lang="en-US" sz="25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Total</a:t>
            </a:r>
            <a:r>
              <a:rPr lang="ro-RO" sz="25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propus</a:t>
            </a:r>
            <a:r>
              <a:rPr lang="en-US" sz="25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2026</a:t>
            </a:r>
            <a:r>
              <a:rPr lang="ro-RO" sz="25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/execuție 2025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932124" y="1722443"/>
            <a:ext cx="4291727" cy="2097405"/>
          </a:xfrm>
          <a:prstGeom prst="roundRect">
            <a:avLst>
              <a:gd name="adj" fmla="val 2583"/>
            </a:avLst>
          </a:prstGeom>
          <a:solidFill>
            <a:srgbClr val="FFFFFF"/>
          </a:solidFill>
          <a:ln w="15240">
            <a:solidFill>
              <a:srgbClr val="C0C1D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89916" y="1740225"/>
            <a:ext cx="4261247" cy="386953"/>
          </a:xfrm>
          <a:prstGeom prst="roundRect">
            <a:avLst>
              <a:gd name="adj" fmla="val 9276"/>
            </a:avLst>
          </a:prstGeom>
          <a:solidFill>
            <a:srgbClr val="DADBF1"/>
          </a:solidFill>
          <a:ln/>
        </p:spPr>
      </p:sp>
      <p:sp>
        <p:nvSpPr>
          <p:cNvPr id="6" name="Text 4"/>
          <p:cNvSpPr/>
          <p:nvPr/>
        </p:nvSpPr>
        <p:spPr>
          <a:xfrm>
            <a:off x="2842855" y="1799630"/>
            <a:ext cx="193477" cy="241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5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865778" y="2212910"/>
            <a:ext cx="1576626" cy="241817"/>
          </a:xfrm>
          <a:prstGeom prst="roundRect">
            <a:avLst>
              <a:gd name="adj" fmla="val 20294"/>
            </a:avLst>
          </a:prstGeom>
          <a:solidFill>
            <a:srgbClr val="DADBF1"/>
          </a:solidFill>
          <a:ln/>
        </p:spPr>
      </p:sp>
      <p:sp>
        <p:nvSpPr>
          <p:cNvPr id="8" name="Text 6"/>
          <p:cNvSpPr/>
          <p:nvPr/>
        </p:nvSpPr>
        <p:spPr>
          <a:xfrm>
            <a:off x="1954169" y="2279824"/>
            <a:ext cx="1399844" cy="174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16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BUGET</a:t>
            </a:r>
            <a:r>
              <a:rPr lang="en-US" sz="8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6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TOTAL</a:t>
            </a:r>
            <a:endParaRPr lang="en-US" sz="1600" b="1" dirty="0"/>
          </a:p>
        </p:txBody>
      </p:sp>
      <p:sp>
        <p:nvSpPr>
          <p:cNvPr id="9" name="Text 7"/>
          <p:cNvSpPr/>
          <p:nvPr/>
        </p:nvSpPr>
        <p:spPr>
          <a:xfrm>
            <a:off x="1042303" y="2650212"/>
            <a:ext cx="4223756" cy="1169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ro-RO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        </a:t>
            </a:r>
            <a:r>
              <a:rPr lang="en-US" sz="2400" b="1" dirty="0">
                <a:solidFill>
                  <a:srgbClr val="272525"/>
                </a:solidFill>
                <a:highlight>
                  <a:srgbClr val="00FF00"/>
                </a:highlight>
                <a:latin typeface="Inter Bold" pitchFamily="34" charset="0"/>
                <a:ea typeface="Inter Bold" pitchFamily="34" charset="-122"/>
                <a:cs typeface="Inter Bold" pitchFamily="34" charset="-120"/>
              </a:rPr>
              <a:t>20.933</a:t>
            </a:r>
            <a:r>
              <a:rPr lang="ro-RO" sz="2400" b="1" dirty="0">
                <a:solidFill>
                  <a:srgbClr val="272525"/>
                </a:solidFill>
                <a:highlight>
                  <a:srgbClr val="00FF00"/>
                </a:highlight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2400" b="1" dirty="0">
                <a:solidFill>
                  <a:srgbClr val="272525"/>
                </a:solidFill>
                <a:highlight>
                  <a:srgbClr val="00FF00"/>
                </a:highlight>
                <a:latin typeface="Inter Bold" pitchFamily="34" charset="0"/>
                <a:ea typeface="Inter Bold" pitchFamily="34" charset="-122"/>
                <a:cs typeface="Inter Bold" pitchFamily="34" charset="-120"/>
              </a:rPr>
              <a:t>mii lei</a:t>
            </a:r>
          </a:p>
          <a:p>
            <a:pPr marL="0" indent="0" algn="l">
              <a:lnSpc>
                <a:spcPts val="1900"/>
              </a:lnSpc>
              <a:buNone/>
            </a:pPr>
            <a:endParaRPr lang="en-US" sz="2400" b="1" dirty="0">
              <a:solidFill>
                <a:srgbClr val="272525"/>
              </a:solidFill>
              <a:highlight>
                <a:srgbClr val="00FF00"/>
              </a:highlight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pPr marL="0" indent="0" algn="l">
              <a:lnSpc>
                <a:spcPts val="1900"/>
              </a:lnSpc>
              <a:buNone/>
            </a:pPr>
            <a:r>
              <a:rPr lang="en-US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Din care </a:t>
            </a:r>
            <a:r>
              <a:rPr lang="en-US" sz="2400" b="1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Venituri</a:t>
            </a:r>
            <a:r>
              <a:rPr lang="en-US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 </a:t>
            </a:r>
            <a:r>
              <a:rPr lang="en-US" sz="2400" b="1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proprii</a:t>
            </a:r>
            <a:r>
              <a:rPr lang="en-US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 </a:t>
            </a:r>
          </a:p>
          <a:p>
            <a:pPr marL="0" indent="0" algn="l">
              <a:lnSpc>
                <a:spcPts val="1900"/>
              </a:lnSpc>
              <a:buNone/>
            </a:pPr>
            <a:r>
              <a:rPr lang="en-US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              3.000 lei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5307077" y="1722444"/>
            <a:ext cx="4291727" cy="2097405"/>
          </a:xfrm>
          <a:prstGeom prst="roundRect">
            <a:avLst>
              <a:gd name="adj" fmla="val 2583"/>
            </a:avLst>
          </a:prstGeom>
          <a:solidFill>
            <a:srgbClr val="FFFFFF"/>
          </a:solidFill>
          <a:ln w="15240">
            <a:solidFill>
              <a:srgbClr val="C0C1D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215650" y="1730931"/>
            <a:ext cx="4261247" cy="386953"/>
          </a:xfrm>
          <a:prstGeom prst="roundRect">
            <a:avLst>
              <a:gd name="adj" fmla="val 9276"/>
            </a:avLst>
          </a:prstGeom>
          <a:solidFill>
            <a:srgbClr val="DADBF1"/>
          </a:solidFill>
          <a:ln/>
        </p:spPr>
      </p:sp>
      <p:sp>
        <p:nvSpPr>
          <p:cNvPr id="12" name="Text 10"/>
          <p:cNvSpPr/>
          <p:nvPr/>
        </p:nvSpPr>
        <p:spPr>
          <a:xfrm>
            <a:off x="7218402" y="1799630"/>
            <a:ext cx="193477" cy="241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5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313521" y="2201704"/>
            <a:ext cx="1477566" cy="174903"/>
          </a:xfrm>
          <a:prstGeom prst="roundRect">
            <a:avLst>
              <a:gd name="adj" fmla="val 20294"/>
            </a:avLst>
          </a:prstGeom>
          <a:solidFill>
            <a:srgbClr val="DADBF1"/>
          </a:solidFill>
          <a:ln/>
        </p:spPr>
      </p:sp>
      <p:sp>
        <p:nvSpPr>
          <p:cNvPr id="14" name="Text 12"/>
          <p:cNvSpPr/>
          <p:nvPr/>
        </p:nvSpPr>
        <p:spPr>
          <a:xfrm>
            <a:off x="5342816" y="2265741"/>
            <a:ext cx="1486966" cy="136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16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FUNCȚIONARE</a:t>
            </a:r>
            <a:endParaRPr lang="en-US" sz="1600" b="1" dirty="0"/>
          </a:p>
        </p:txBody>
      </p:sp>
      <p:sp>
        <p:nvSpPr>
          <p:cNvPr id="15" name="Text 13"/>
          <p:cNvSpPr/>
          <p:nvPr/>
        </p:nvSpPr>
        <p:spPr>
          <a:xfrm>
            <a:off x="5313521" y="2448758"/>
            <a:ext cx="1680567" cy="201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highlight>
                  <a:srgbClr val="00FF00"/>
                </a:highlight>
                <a:latin typeface="Inter Bold" pitchFamily="34" charset="0"/>
                <a:ea typeface="Inter Bold" pitchFamily="34" charset="-122"/>
                <a:cs typeface="Inter Bold" pitchFamily="34" charset="-120"/>
              </a:rPr>
              <a:t>20.543</a:t>
            </a:r>
            <a:r>
              <a:rPr lang="en-US" sz="1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mii lei (98,14%)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313521" y="2700457"/>
            <a:ext cx="4003358" cy="7689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Personal: 15.488 mii lei</a:t>
            </a:r>
            <a:endParaRPr lang="en-US" sz="120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Bunuri: 5.055 mii lei</a:t>
            </a:r>
            <a:endParaRPr lang="en-US" sz="120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Dobânzi:  0 mii lei</a:t>
            </a:r>
            <a:endParaRPr lang="en-US" sz="120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Alte: 0 mii lei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9571851" y="1706609"/>
            <a:ext cx="4291727" cy="2097405"/>
          </a:xfrm>
          <a:prstGeom prst="roundRect">
            <a:avLst>
              <a:gd name="adj" fmla="val 2583"/>
            </a:avLst>
          </a:prstGeom>
          <a:solidFill>
            <a:srgbClr val="FFFFFF"/>
          </a:solidFill>
          <a:ln w="15240">
            <a:solidFill>
              <a:srgbClr val="C0C1D7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560123" y="1730931"/>
            <a:ext cx="4261247" cy="386953"/>
          </a:xfrm>
          <a:prstGeom prst="roundRect">
            <a:avLst>
              <a:gd name="adj" fmla="val 9276"/>
            </a:avLst>
          </a:prstGeom>
          <a:solidFill>
            <a:srgbClr val="DADBF1"/>
          </a:solidFill>
          <a:ln/>
        </p:spPr>
      </p:sp>
      <p:sp>
        <p:nvSpPr>
          <p:cNvPr id="19" name="Text 17"/>
          <p:cNvSpPr/>
          <p:nvPr/>
        </p:nvSpPr>
        <p:spPr>
          <a:xfrm>
            <a:off x="11593949" y="1799630"/>
            <a:ext cx="193477" cy="241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5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9689068" y="2201704"/>
            <a:ext cx="1378506" cy="201454"/>
          </a:xfrm>
          <a:prstGeom prst="roundRect">
            <a:avLst>
              <a:gd name="adj" fmla="val 20294"/>
            </a:avLst>
          </a:prstGeom>
          <a:solidFill>
            <a:srgbClr val="DADBF1"/>
          </a:solidFill>
          <a:ln/>
        </p:spPr>
      </p:sp>
      <p:sp>
        <p:nvSpPr>
          <p:cNvPr id="21" name="Text 19"/>
          <p:cNvSpPr/>
          <p:nvPr/>
        </p:nvSpPr>
        <p:spPr>
          <a:xfrm>
            <a:off x="9752378" y="2270432"/>
            <a:ext cx="653415" cy="136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16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DEZVOLTARE</a:t>
            </a:r>
            <a:endParaRPr lang="en-US" sz="1600" b="1" dirty="0"/>
          </a:p>
        </p:txBody>
      </p:sp>
      <p:sp>
        <p:nvSpPr>
          <p:cNvPr id="22" name="Text 20"/>
          <p:cNvSpPr/>
          <p:nvPr/>
        </p:nvSpPr>
        <p:spPr>
          <a:xfrm>
            <a:off x="9779436" y="2448758"/>
            <a:ext cx="1814513" cy="201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highlight>
                  <a:srgbClr val="00FF00"/>
                </a:highlight>
                <a:latin typeface="Inter Bold" pitchFamily="34" charset="0"/>
                <a:ea typeface="Inter Bold" pitchFamily="34" charset="-122"/>
                <a:cs typeface="Inter Bold" pitchFamily="34" charset="-120"/>
              </a:rPr>
              <a:t>390 mii lei (1,86%)</a:t>
            </a:r>
            <a:endParaRPr lang="en-US" sz="1400" dirty="0">
              <a:highlight>
                <a:srgbClr val="00FF00"/>
              </a:highlight>
            </a:endParaRPr>
          </a:p>
        </p:txBody>
      </p:sp>
      <p:sp>
        <p:nvSpPr>
          <p:cNvPr id="23" name="Text 21"/>
          <p:cNvSpPr/>
          <p:nvPr/>
        </p:nvSpPr>
        <p:spPr>
          <a:xfrm>
            <a:off x="9689068" y="2700457"/>
            <a:ext cx="4003358" cy="968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200" dirty="0">
                <a:solidFill>
                  <a:srgbClr val="272525"/>
                </a:solidFill>
                <a:highlight>
                  <a:srgbClr val="00FF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Local: 390 mii lei</a:t>
            </a:r>
            <a:r>
              <a:rPr lang="ro-RO" sz="1200" dirty="0">
                <a:solidFill>
                  <a:srgbClr val="272525"/>
                </a:solidFill>
                <a:highlight>
                  <a:srgbClr val="00FF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  </a:t>
            </a:r>
            <a:endParaRPr lang="en-US" sz="1200" dirty="0">
              <a:highlight>
                <a:srgbClr val="00FF00"/>
              </a:highlight>
            </a:endParaRPr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ro-RO" sz="1200" dirty="0">
                <a:solidFill>
                  <a:srgbClr val="272525"/>
                </a:solidFill>
                <a:highlight>
                  <a:srgbClr val="00FF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PNRR</a:t>
            </a:r>
            <a:r>
              <a:rPr lang="en-US" sz="1200" dirty="0">
                <a:solidFill>
                  <a:srgbClr val="272525"/>
                </a:solidFill>
                <a:highlight>
                  <a:srgbClr val="00FF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: 0</a:t>
            </a:r>
            <a:r>
              <a:rPr lang="ro-RO" sz="1200" dirty="0">
                <a:solidFill>
                  <a:srgbClr val="272525"/>
                </a:solidFill>
                <a:highlight>
                  <a:srgbClr val="00FF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00" dirty="0">
                <a:solidFill>
                  <a:srgbClr val="272525"/>
                </a:solidFill>
                <a:highlight>
                  <a:srgbClr val="00FF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mii lei</a:t>
            </a:r>
            <a:endParaRPr lang="en-US" sz="1200" dirty="0">
              <a:highlight>
                <a:srgbClr val="00FF00"/>
              </a:highlight>
            </a:endParaRPr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Nerambursabile</a:t>
            </a: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0 mii lei</a:t>
            </a:r>
            <a:endParaRPr lang="en-US" sz="1200" dirty="0"/>
          </a:p>
        </p:txBody>
      </p:sp>
      <p:sp>
        <p:nvSpPr>
          <p:cNvPr id="28" name="Shape 2">
            <a:extLst>
              <a:ext uri="{FF2B5EF4-FFF2-40B4-BE49-F238E27FC236}">
                <a16:creationId xmlns:a16="http://schemas.microsoft.com/office/drawing/2014/main" id="{8F31B6FF-1C64-E251-1F8A-FE53A75768F7}"/>
              </a:ext>
            </a:extLst>
          </p:cNvPr>
          <p:cNvSpPr/>
          <p:nvPr/>
        </p:nvSpPr>
        <p:spPr>
          <a:xfrm>
            <a:off x="974332" y="4776464"/>
            <a:ext cx="4291727" cy="2097405"/>
          </a:xfrm>
          <a:prstGeom prst="roundRect">
            <a:avLst>
              <a:gd name="adj" fmla="val 2583"/>
            </a:avLst>
          </a:prstGeom>
          <a:solidFill>
            <a:srgbClr val="FFFFFF"/>
          </a:solidFill>
          <a:ln w="1524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3" name="Shape 3">
            <a:extLst>
              <a:ext uri="{FF2B5EF4-FFF2-40B4-BE49-F238E27FC236}">
                <a16:creationId xmlns:a16="http://schemas.microsoft.com/office/drawing/2014/main" id="{D16671BD-F3FE-B930-384C-5EEFCA44856B}"/>
              </a:ext>
            </a:extLst>
          </p:cNvPr>
          <p:cNvSpPr/>
          <p:nvPr/>
        </p:nvSpPr>
        <p:spPr>
          <a:xfrm>
            <a:off x="932124" y="4794246"/>
            <a:ext cx="4261247" cy="386953"/>
          </a:xfrm>
          <a:prstGeom prst="roundRect">
            <a:avLst>
              <a:gd name="adj" fmla="val 9276"/>
            </a:avLst>
          </a:prstGeom>
          <a:solidFill>
            <a:srgbClr val="00B0F0"/>
          </a:solidFill>
          <a:ln/>
        </p:spPr>
      </p:sp>
      <p:sp>
        <p:nvSpPr>
          <p:cNvPr id="36" name="Text 4">
            <a:extLst>
              <a:ext uri="{FF2B5EF4-FFF2-40B4-BE49-F238E27FC236}">
                <a16:creationId xmlns:a16="http://schemas.microsoft.com/office/drawing/2014/main" id="{37A6221B-E2A3-2A4B-1600-BB69FB1F757C}"/>
              </a:ext>
            </a:extLst>
          </p:cNvPr>
          <p:cNvSpPr/>
          <p:nvPr/>
        </p:nvSpPr>
        <p:spPr>
          <a:xfrm>
            <a:off x="2885063" y="4853651"/>
            <a:ext cx="193477" cy="241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5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1500" dirty="0"/>
          </a:p>
        </p:txBody>
      </p:sp>
      <p:sp>
        <p:nvSpPr>
          <p:cNvPr id="37" name="Shape 5">
            <a:extLst>
              <a:ext uri="{FF2B5EF4-FFF2-40B4-BE49-F238E27FC236}">
                <a16:creationId xmlns:a16="http://schemas.microsoft.com/office/drawing/2014/main" id="{82E321A6-28F4-BC46-F9C2-C74835ABADC9}"/>
              </a:ext>
            </a:extLst>
          </p:cNvPr>
          <p:cNvSpPr/>
          <p:nvPr/>
        </p:nvSpPr>
        <p:spPr>
          <a:xfrm>
            <a:off x="1907986" y="5266931"/>
            <a:ext cx="1576626" cy="241817"/>
          </a:xfrm>
          <a:prstGeom prst="roundRect">
            <a:avLst>
              <a:gd name="adj" fmla="val 20294"/>
            </a:avLst>
          </a:prstGeom>
          <a:solidFill>
            <a:srgbClr val="DADBF1"/>
          </a:solidFill>
          <a:ln/>
        </p:spPr>
      </p:sp>
      <p:sp>
        <p:nvSpPr>
          <p:cNvPr id="38" name="Text 6">
            <a:extLst>
              <a:ext uri="{FF2B5EF4-FFF2-40B4-BE49-F238E27FC236}">
                <a16:creationId xmlns:a16="http://schemas.microsoft.com/office/drawing/2014/main" id="{C69B5F1F-A233-AAB5-4201-68D892B4B4F2}"/>
              </a:ext>
            </a:extLst>
          </p:cNvPr>
          <p:cNvSpPr/>
          <p:nvPr/>
        </p:nvSpPr>
        <p:spPr>
          <a:xfrm>
            <a:off x="1996377" y="5333845"/>
            <a:ext cx="1399844" cy="174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16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BUGET</a:t>
            </a:r>
            <a:r>
              <a:rPr lang="en-US" sz="8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6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TOTAL</a:t>
            </a:r>
            <a:endParaRPr lang="en-US" sz="1600" b="1" dirty="0"/>
          </a:p>
        </p:txBody>
      </p:sp>
      <p:sp>
        <p:nvSpPr>
          <p:cNvPr id="39" name="Text 7">
            <a:extLst>
              <a:ext uri="{FF2B5EF4-FFF2-40B4-BE49-F238E27FC236}">
                <a16:creationId xmlns:a16="http://schemas.microsoft.com/office/drawing/2014/main" id="{E42085AE-7DFB-43B3-2FD3-FE941D4188DE}"/>
              </a:ext>
            </a:extLst>
          </p:cNvPr>
          <p:cNvSpPr/>
          <p:nvPr/>
        </p:nvSpPr>
        <p:spPr>
          <a:xfrm>
            <a:off x="1386673" y="5720528"/>
            <a:ext cx="3828978" cy="1002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400" b="1" dirty="0">
                <a:solidFill>
                  <a:srgbClr val="272525"/>
                </a:solidFill>
                <a:highlight>
                  <a:srgbClr val="00FF00"/>
                </a:highlight>
                <a:latin typeface="Inter Bold" pitchFamily="34" charset="0"/>
                <a:ea typeface="Inter Bold" pitchFamily="34" charset="-122"/>
                <a:cs typeface="Inter Bold" pitchFamily="34" charset="-120"/>
              </a:rPr>
              <a:t> 23.432mii lei</a:t>
            </a:r>
          </a:p>
          <a:p>
            <a:pPr marL="0" indent="0" algn="l">
              <a:lnSpc>
                <a:spcPts val="1900"/>
              </a:lnSpc>
              <a:buNone/>
            </a:pPr>
            <a:endParaRPr lang="en-US" sz="2400" b="1" dirty="0">
              <a:solidFill>
                <a:srgbClr val="272525"/>
              </a:solidFill>
              <a:highlight>
                <a:srgbClr val="00FF00"/>
              </a:highlight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pPr>
              <a:lnSpc>
                <a:spcPts val="1900"/>
              </a:lnSpc>
            </a:pPr>
            <a:r>
              <a:rPr lang="en-US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Din care </a:t>
            </a:r>
            <a:r>
              <a:rPr lang="en-US" sz="2400" b="1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Venituri</a:t>
            </a:r>
            <a:r>
              <a:rPr lang="en-US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 </a:t>
            </a:r>
            <a:r>
              <a:rPr lang="en-US" sz="2400" b="1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proprii</a:t>
            </a:r>
            <a:r>
              <a:rPr lang="en-US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 </a:t>
            </a:r>
          </a:p>
          <a:p>
            <a:pPr>
              <a:lnSpc>
                <a:spcPts val="1900"/>
              </a:lnSpc>
            </a:pPr>
            <a:r>
              <a:rPr lang="en-US" sz="2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              3.981 lei</a:t>
            </a:r>
            <a:endParaRPr lang="en-US" sz="2400" dirty="0"/>
          </a:p>
          <a:p>
            <a:pPr marL="0" indent="0" algn="l">
              <a:lnSpc>
                <a:spcPts val="1900"/>
              </a:lnSpc>
              <a:buNone/>
            </a:pPr>
            <a:endParaRPr lang="en-US" sz="2400" dirty="0">
              <a:highlight>
                <a:srgbClr val="00FF00"/>
              </a:highlight>
            </a:endParaRPr>
          </a:p>
        </p:txBody>
      </p:sp>
      <p:sp>
        <p:nvSpPr>
          <p:cNvPr id="40" name="Shape 8">
            <a:extLst>
              <a:ext uri="{FF2B5EF4-FFF2-40B4-BE49-F238E27FC236}">
                <a16:creationId xmlns:a16="http://schemas.microsoft.com/office/drawing/2014/main" id="{7DF49A18-3FCE-7E1F-5114-4CF29333B8A8}"/>
              </a:ext>
            </a:extLst>
          </p:cNvPr>
          <p:cNvSpPr/>
          <p:nvPr/>
        </p:nvSpPr>
        <p:spPr>
          <a:xfrm>
            <a:off x="5349285" y="4776465"/>
            <a:ext cx="4291727" cy="2097405"/>
          </a:xfrm>
          <a:prstGeom prst="roundRect">
            <a:avLst>
              <a:gd name="adj" fmla="val 2583"/>
            </a:avLst>
          </a:prstGeom>
          <a:solidFill>
            <a:srgbClr val="FFFFFF"/>
          </a:solidFill>
          <a:ln w="15240">
            <a:solidFill>
              <a:srgbClr val="C0C1D7"/>
            </a:solidFill>
            <a:prstDash val="solid"/>
          </a:ln>
        </p:spPr>
      </p:sp>
      <p:sp>
        <p:nvSpPr>
          <p:cNvPr id="41" name="Shape 9">
            <a:extLst>
              <a:ext uri="{FF2B5EF4-FFF2-40B4-BE49-F238E27FC236}">
                <a16:creationId xmlns:a16="http://schemas.microsoft.com/office/drawing/2014/main" id="{F41BD90D-8D3F-71EE-AB5D-5EAAEE0F76F4}"/>
              </a:ext>
            </a:extLst>
          </p:cNvPr>
          <p:cNvSpPr/>
          <p:nvPr/>
        </p:nvSpPr>
        <p:spPr>
          <a:xfrm>
            <a:off x="5257858" y="4784952"/>
            <a:ext cx="4261247" cy="386953"/>
          </a:xfrm>
          <a:prstGeom prst="roundRect">
            <a:avLst>
              <a:gd name="adj" fmla="val 9276"/>
            </a:avLst>
          </a:prstGeom>
          <a:solidFill>
            <a:srgbClr val="00B0F0"/>
          </a:solidFill>
          <a:ln/>
        </p:spPr>
      </p:sp>
      <p:sp>
        <p:nvSpPr>
          <p:cNvPr id="42" name="Text 10">
            <a:extLst>
              <a:ext uri="{FF2B5EF4-FFF2-40B4-BE49-F238E27FC236}">
                <a16:creationId xmlns:a16="http://schemas.microsoft.com/office/drawing/2014/main" id="{370B9706-4755-026C-DBF3-41F0A7297C13}"/>
              </a:ext>
            </a:extLst>
          </p:cNvPr>
          <p:cNvSpPr/>
          <p:nvPr/>
        </p:nvSpPr>
        <p:spPr>
          <a:xfrm>
            <a:off x="7260610" y="4853651"/>
            <a:ext cx="193477" cy="241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5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1500" dirty="0"/>
          </a:p>
        </p:txBody>
      </p:sp>
      <p:sp>
        <p:nvSpPr>
          <p:cNvPr id="43" name="Shape 11">
            <a:extLst>
              <a:ext uri="{FF2B5EF4-FFF2-40B4-BE49-F238E27FC236}">
                <a16:creationId xmlns:a16="http://schemas.microsoft.com/office/drawing/2014/main" id="{5E59312F-110D-E7CC-D761-D2E621678C42}"/>
              </a:ext>
            </a:extLst>
          </p:cNvPr>
          <p:cNvSpPr/>
          <p:nvPr/>
        </p:nvSpPr>
        <p:spPr>
          <a:xfrm>
            <a:off x="5355729" y="5255725"/>
            <a:ext cx="1477566" cy="174903"/>
          </a:xfrm>
          <a:prstGeom prst="roundRect">
            <a:avLst>
              <a:gd name="adj" fmla="val 20294"/>
            </a:avLst>
          </a:prstGeom>
          <a:solidFill>
            <a:srgbClr val="DADBF1"/>
          </a:solidFill>
          <a:ln/>
        </p:spPr>
      </p:sp>
      <p:sp>
        <p:nvSpPr>
          <p:cNvPr id="44" name="Text 12">
            <a:extLst>
              <a:ext uri="{FF2B5EF4-FFF2-40B4-BE49-F238E27FC236}">
                <a16:creationId xmlns:a16="http://schemas.microsoft.com/office/drawing/2014/main" id="{2B1D213F-9A96-3788-F351-100801FE0187}"/>
              </a:ext>
            </a:extLst>
          </p:cNvPr>
          <p:cNvSpPr/>
          <p:nvPr/>
        </p:nvSpPr>
        <p:spPr>
          <a:xfrm>
            <a:off x="5385024" y="5319762"/>
            <a:ext cx="1486966" cy="136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16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FUNCȚIONARE</a:t>
            </a:r>
            <a:endParaRPr lang="en-US" sz="1600" b="1" dirty="0"/>
          </a:p>
        </p:txBody>
      </p:sp>
      <p:sp>
        <p:nvSpPr>
          <p:cNvPr id="45" name="Text 13">
            <a:extLst>
              <a:ext uri="{FF2B5EF4-FFF2-40B4-BE49-F238E27FC236}">
                <a16:creationId xmlns:a16="http://schemas.microsoft.com/office/drawing/2014/main" id="{CD2D1CD6-7256-A449-9BFA-882CFD3249F7}"/>
              </a:ext>
            </a:extLst>
          </p:cNvPr>
          <p:cNvSpPr/>
          <p:nvPr/>
        </p:nvSpPr>
        <p:spPr>
          <a:xfrm>
            <a:off x="5355729" y="5502779"/>
            <a:ext cx="1680567" cy="201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highlight>
                  <a:srgbClr val="00FF00"/>
                </a:highlight>
                <a:latin typeface="Inter Bold" pitchFamily="34" charset="0"/>
                <a:ea typeface="Inter Bold" pitchFamily="34" charset="-122"/>
                <a:cs typeface="Inter Bold" pitchFamily="34" charset="-120"/>
              </a:rPr>
              <a:t>21.925mii lei</a:t>
            </a:r>
            <a:endParaRPr lang="en-US" sz="1400" dirty="0">
              <a:highlight>
                <a:srgbClr val="00FF00"/>
              </a:highlight>
            </a:endParaRPr>
          </a:p>
        </p:txBody>
      </p:sp>
      <p:sp>
        <p:nvSpPr>
          <p:cNvPr id="46" name="Text 14">
            <a:extLst>
              <a:ext uri="{FF2B5EF4-FFF2-40B4-BE49-F238E27FC236}">
                <a16:creationId xmlns:a16="http://schemas.microsoft.com/office/drawing/2014/main" id="{9088FEC1-E270-9079-904A-A17285434B50}"/>
              </a:ext>
            </a:extLst>
          </p:cNvPr>
          <p:cNvSpPr/>
          <p:nvPr/>
        </p:nvSpPr>
        <p:spPr>
          <a:xfrm>
            <a:off x="5355729" y="5754478"/>
            <a:ext cx="4003358" cy="7689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Personal: </a:t>
            </a:r>
            <a:r>
              <a:rPr lang="en-US" sz="1200" dirty="0">
                <a:solidFill>
                  <a:srgbClr val="272525"/>
                </a:solidFill>
                <a:highlight>
                  <a:srgbClr val="00FF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16.040 mii lei</a:t>
            </a:r>
            <a:endParaRPr lang="en-US" sz="1200" dirty="0">
              <a:highlight>
                <a:srgbClr val="00FF00"/>
              </a:highlight>
            </a:endParaRPr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Bunuri: </a:t>
            </a:r>
            <a:r>
              <a:rPr lang="en-US" sz="1200" dirty="0">
                <a:solidFill>
                  <a:srgbClr val="272525"/>
                </a:solidFill>
                <a:highlight>
                  <a:srgbClr val="00FF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5.885 mii lei</a:t>
            </a:r>
            <a:endParaRPr lang="en-US" sz="1200" dirty="0">
              <a:highlight>
                <a:srgbClr val="00FF00"/>
              </a:highlight>
            </a:endParaRPr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Dobânzi: </a:t>
            </a:r>
            <a:r>
              <a:rPr lang="en-US" sz="1200" dirty="0">
                <a:solidFill>
                  <a:srgbClr val="272525"/>
                </a:solidFill>
                <a:highlight>
                  <a:srgbClr val="00FF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0</a:t>
            </a:r>
            <a:endParaRPr lang="en-US" sz="1200" dirty="0">
              <a:highlight>
                <a:srgbClr val="00FF00"/>
              </a:highlight>
            </a:endParaRPr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Alte: </a:t>
            </a:r>
            <a:r>
              <a:rPr lang="en-US" sz="1200" dirty="0">
                <a:solidFill>
                  <a:srgbClr val="272525"/>
                </a:solidFill>
                <a:highlight>
                  <a:srgbClr val="00FF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0</a:t>
            </a:r>
            <a:endParaRPr lang="en-US" sz="1200" dirty="0">
              <a:highlight>
                <a:srgbClr val="00FF00"/>
              </a:highlight>
            </a:endParaRPr>
          </a:p>
        </p:txBody>
      </p:sp>
      <p:sp>
        <p:nvSpPr>
          <p:cNvPr id="47" name="Shape 15">
            <a:extLst>
              <a:ext uri="{FF2B5EF4-FFF2-40B4-BE49-F238E27FC236}">
                <a16:creationId xmlns:a16="http://schemas.microsoft.com/office/drawing/2014/main" id="{4C87DC06-FC84-BA05-77C5-FA066372E0C1}"/>
              </a:ext>
            </a:extLst>
          </p:cNvPr>
          <p:cNvSpPr/>
          <p:nvPr/>
        </p:nvSpPr>
        <p:spPr>
          <a:xfrm>
            <a:off x="9573920" y="4760630"/>
            <a:ext cx="4291727" cy="2097405"/>
          </a:xfrm>
          <a:prstGeom prst="roundRect">
            <a:avLst>
              <a:gd name="adj" fmla="val 2583"/>
            </a:avLst>
          </a:prstGeom>
          <a:solidFill>
            <a:srgbClr val="FFFFFF"/>
          </a:solidFill>
          <a:ln w="15240">
            <a:solidFill>
              <a:srgbClr val="C0C1D7"/>
            </a:solidFill>
            <a:prstDash val="solid"/>
          </a:ln>
        </p:spPr>
      </p:sp>
      <p:sp>
        <p:nvSpPr>
          <p:cNvPr id="48" name="Shape 16">
            <a:extLst>
              <a:ext uri="{FF2B5EF4-FFF2-40B4-BE49-F238E27FC236}">
                <a16:creationId xmlns:a16="http://schemas.microsoft.com/office/drawing/2014/main" id="{E9D1AC11-B841-269A-DDF4-2C34C536FCC9}"/>
              </a:ext>
            </a:extLst>
          </p:cNvPr>
          <p:cNvSpPr/>
          <p:nvPr/>
        </p:nvSpPr>
        <p:spPr>
          <a:xfrm>
            <a:off x="9602331" y="4784952"/>
            <a:ext cx="4261247" cy="386953"/>
          </a:xfrm>
          <a:prstGeom prst="roundRect">
            <a:avLst>
              <a:gd name="adj" fmla="val 9276"/>
            </a:avLst>
          </a:prstGeom>
          <a:solidFill>
            <a:srgbClr val="00B0F0"/>
          </a:solidFill>
          <a:ln/>
        </p:spPr>
      </p:sp>
      <p:sp>
        <p:nvSpPr>
          <p:cNvPr id="49" name="Text 17">
            <a:extLst>
              <a:ext uri="{FF2B5EF4-FFF2-40B4-BE49-F238E27FC236}">
                <a16:creationId xmlns:a16="http://schemas.microsoft.com/office/drawing/2014/main" id="{3E9C331E-31D6-BFC4-3F3B-220155B61632}"/>
              </a:ext>
            </a:extLst>
          </p:cNvPr>
          <p:cNvSpPr/>
          <p:nvPr/>
        </p:nvSpPr>
        <p:spPr>
          <a:xfrm>
            <a:off x="11636157" y="4853651"/>
            <a:ext cx="193477" cy="241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5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1500" dirty="0"/>
          </a:p>
        </p:txBody>
      </p:sp>
      <p:sp>
        <p:nvSpPr>
          <p:cNvPr id="50" name="Shape 18">
            <a:extLst>
              <a:ext uri="{FF2B5EF4-FFF2-40B4-BE49-F238E27FC236}">
                <a16:creationId xmlns:a16="http://schemas.microsoft.com/office/drawing/2014/main" id="{1CBDBF21-D91C-91F9-10F7-3265F708D971}"/>
              </a:ext>
            </a:extLst>
          </p:cNvPr>
          <p:cNvSpPr/>
          <p:nvPr/>
        </p:nvSpPr>
        <p:spPr>
          <a:xfrm>
            <a:off x="9731276" y="5255725"/>
            <a:ext cx="1378506" cy="201454"/>
          </a:xfrm>
          <a:prstGeom prst="roundRect">
            <a:avLst>
              <a:gd name="adj" fmla="val 20294"/>
            </a:avLst>
          </a:prstGeom>
          <a:solidFill>
            <a:srgbClr val="DADBF1"/>
          </a:solidFill>
          <a:ln/>
        </p:spPr>
      </p:sp>
      <p:sp>
        <p:nvSpPr>
          <p:cNvPr id="51" name="Text 19">
            <a:extLst>
              <a:ext uri="{FF2B5EF4-FFF2-40B4-BE49-F238E27FC236}">
                <a16:creationId xmlns:a16="http://schemas.microsoft.com/office/drawing/2014/main" id="{07F6FE96-DAE5-CDA1-A7AA-8E287A8D707D}"/>
              </a:ext>
            </a:extLst>
          </p:cNvPr>
          <p:cNvSpPr/>
          <p:nvPr/>
        </p:nvSpPr>
        <p:spPr>
          <a:xfrm>
            <a:off x="9794586" y="5324453"/>
            <a:ext cx="653415" cy="136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16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DEZVOLTARE</a:t>
            </a:r>
            <a:endParaRPr lang="en-US" sz="1600" b="1" dirty="0"/>
          </a:p>
        </p:txBody>
      </p:sp>
      <p:sp>
        <p:nvSpPr>
          <p:cNvPr id="52" name="Text 20">
            <a:extLst>
              <a:ext uri="{FF2B5EF4-FFF2-40B4-BE49-F238E27FC236}">
                <a16:creationId xmlns:a16="http://schemas.microsoft.com/office/drawing/2014/main" id="{877BEBEF-9470-2737-6870-E44D5A649B14}"/>
              </a:ext>
            </a:extLst>
          </p:cNvPr>
          <p:cNvSpPr/>
          <p:nvPr/>
        </p:nvSpPr>
        <p:spPr>
          <a:xfrm>
            <a:off x="9731276" y="5502779"/>
            <a:ext cx="1814513" cy="201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highlight>
                  <a:srgbClr val="00FF00"/>
                </a:highlight>
                <a:latin typeface="Inter Bold" pitchFamily="34" charset="0"/>
                <a:ea typeface="Inter Bold" pitchFamily="34" charset="-122"/>
                <a:cs typeface="Inter Bold" pitchFamily="34" charset="-120"/>
              </a:rPr>
              <a:t>1.507mii lei</a:t>
            </a:r>
            <a:endParaRPr lang="en-US" sz="1400" dirty="0">
              <a:highlight>
                <a:srgbClr val="00FF00"/>
              </a:highlight>
            </a:endParaRPr>
          </a:p>
        </p:txBody>
      </p:sp>
      <p:sp>
        <p:nvSpPr>
          <p:cNvPr id="53" name="Text 21">
            <a:extLst>
              <a:ext uri="{FF2B5EF4-FFF2-40B4-BE49-F238E27FC236}">
                <a16:creationId xmlns:a16="http://schemas.microsoft.com/office/drawing/2014/main" id="{86F97AA9-ECEF-933D-4A68-2808109BE529}"/>
              </a:ext>
            </a:extLst>
          </p:cNvPr>
          <p:cNvSpPr/>
          <p:nvPr/>
        </p:nvSpPr>
        <p:spPr>
          <a:xfrm>
            <a:off x="9731276" y="5754478"/>
            <a:ext cx="4003358" cy="968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200" dirty="0">
                <a:solidFill>
                  <a:srgbClr val="272525"/>
                </a:solidFill>
                <a:highlight>
                  <a:srgbClr val="00FF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Local</a:t>
            </a:r>
            <a:r>
              <a:rPr lang="ro-RO" sz="1200" dirty="0">
                <a:solidFill>
                  <a:srgbClr val="272525"/>
                </a:solidFill>
                <a:highlight>
                  <a:srgbClr val="00FF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00" dirty="0">
                <a:solidFill>
                  <a:srgbClr val="272525"/>
                </a:solidFill>
                <a:highlight>
                  <a:srgbClr val="00FF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1.507 mii lei</a:t>
            </a:r>
            <a:endParaRPr lang="en-US" sz="1200" dirty="0">
              <a:highlight>
                <a:srgbClr val="00FF00"/>
              </a:highlight>
            </a:endParaRPr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ro-RO" sz="1200" dirty="0">
                <a:solidFill>
                  <a:srgbClr val="272525"/>
                </a:solidFill>
                <a:highlight>
                  <a:srgbClr val="00FF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PNRR</a:t>
            </a:r>
            <a:r>
              <a:rPr lang="en-US" sz="1200" dirty="0">
                <a:solidFill>
                  <a:srgbClr val="272525"/>
                </a:solidFill>
                <a:highlight>
                  <a:srgbClr val="00FF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: 0mii lei</a:t>
            </a:r>
            <a:endParaRPr lang="en-US" sz="1200" dirty="0">
              <a:highlight>
                <a:srgbClr val="00FF00"/>
              </a:highlight>
            </a:endParaRPr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Nerambursabile</a:t>
            </a: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0</a:t>
            </a:r>
            <a:endParaRPr lang="ro-RO" sz="1200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ro-RO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Alte surse </a:t>
            </a:r>
            <a:r>
              <a:rPr lang="ro-RO" sz="1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dupa</a:t>
            </a:r>
            <a:r>
              <a:rPr lang="ro-RO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caz</a:t>
            </a:r>
            <a:endParaRPr lang="en-US" sz="1200" dirty="0"/>
          </a:p>
        </p:txBody>
      </p:sp>
      <p:sp>
        <p:nvSpPr>
          <p:cNvPr id="54" name="CasetăText 53">
            <a:extLst>
              <a:ext uri="{FF2B5EF4-FFF2-40B4-BE49-F238E27FC236}">
                <a16:creationId xmlns:a16="http://schemas.microsoft.com/office/drawing/2014/main" id="{9ED4F37F-1FB6-F54C-1C57-DB810C5F74BC}"/>
              </a:ext>
            </a:extLst>
          </p:cNvPr>
          <p:cNvSpPr txBox="1"/>
          <p:nvPr/>
        </p:nvSpPr>
        <p:spPr>
          <a:xfrm>
            <a:off x="1103243" y="1113182"/>
            <a:ext cx="1043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dirty="0"/>
              <a:t>2026</a:t>
            </a:r>
            <a:endParaRPr lang="en-GB" sz="2400" dirty="0"/>
          </a:p>
        </p:txBody>
      </p:sp>
      <p:sp>
        <p:nvSpPr>
          <p:cNvPr id="55" name="CasetăText 54">
            <a:extLst>
              <a:ext uri="{FF2B5EF4-FFF2-40B4-BE49-F238E27FC236}">
                <a16:creationId xmlns:a16="http://schemas.microsoft.com/office/drawing/2014/main" id="{949AE170-C8D1-6E38-31A7-C1924B0701F2}"/>
              </a:ext>
            </a:extLst>
          </p:cNvPr>
          <p:cNvSpPr txBox="1"/>
          <p:nvPr/>
        </p:nvSpPr>
        <p:spPr>
          <a:xfrm>
            <a:off x="1103242" y="4103020"/>
            <a:ext cx="1043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dirty="0"/>
              <a:t>2025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252032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67543"/>
            <a:ext cx="10568821" cy="6690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2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Secțiunea de Funcționare: </a:t>
            </a:r>
            <a:r>
              <a:rPr lang="en-US" sz="3200" dirty="0">
                <a:solidFill>
                  <a:srgbClr val="0C0D0F"/>
                </a:solidFill>
                <a:highlight>
                  <a:srgbClr val="FFFF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20.543</a:t>
            </a:r>
            <a:r>
              <a:rPr lang="ro-RO" sz="32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mii </a:t>
            </a:r>
            <a:r>
              <a:rPr lang="en-US" sz="32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Lei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1215851" y="2355668"/>
            <a:ext cx="12671001" cy="417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Cheltuielile curente asigură funcționarea optimă a </a:t>
            </a:r>
            <a:r>
              <a:rPr lang="en-US" sz="155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instituției</a:t>
            </a:r>
            <a:r>
              <a:rPr lang="en-US" sz="155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550" dirty="0">
                <a:solidFill>
                  <a:srgbClr val="FF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.</a:t>
            </a:r>
            <a:endParaRPr lang="en-US" sz="1550" dirty="0">
              <a:solidFill>
                <a:srgbClr val="FF000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793790" y="3218944"/>
            <a:ext cx="3111937" cy="3024486"/>
          </a:xfrm>
          <a:prstGeom prst="roundRect">
            <a:avLst>
              <a:gd name="adj" fmla="val 8009"/>
            </a:avLst>
          </a:prstGeom>
          <a:solidFill>
            <a:srgbClr val="FFFFFF"/>
          </a:solidFill>
          <a:ln w="7620">
            <a:solidFill>
              <a:srgbClr val="FF704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99768" y="3984427"/>
            <a:ext cx="254519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Cheltuieli de Personal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999768" y="4413647"/>
            <a:ext cx="2699980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15.488</a:t>
            </a:r>
            <a:r>
              <a:rPr lang="ro-RO" sz="1550" b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550" b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mii lei (</a:t>
            </a:r>
            <a:r>
              <a:rPr lang="en-US" sz="1550" b="1" dirty="0">
                <a:solidFill>
                  <a:srgbClr val="55575A"/>
                </a:solidFill>
                <a:highlight>
                  <a:srgbClr val="FFFF00"/>
                </a:highlight>
                <a:latin typeface="Manrope" pitchFamily="34" charset="0"/>
                <a:ea typeface="Manrope" pitchFamily="34" charset="-122"/>
                <a:cs typeface="Manrope" pitchFamily="34" charset="-120"/>
              </a:rPr>
              <a:t>75,39%)</a:t>
            </a:r>
            <a:endParaRPr lang="en-US" sz="1550" dirty="0">
              <a:highlight>
                <a:srgbClr val="FFFF00"/>
              </a:highlight>
            </a:endParaRPr>
          </a:p>
        </p:txBody>
      </p:sp>
      <p:sp>
        <p:nvSpPr>
          <p:cNvPr id="7" name="Text 5"/>
          <p:cNvSpPr/>
          <p:nvPr/>
        </p:nvSpPr>
        <p:spPr>
          <a:xfrm>
            <a:off x="999768" y="4850249"/>
            <a:ext cx="2699980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Salarii, sporuri, contribuții sociale </a:t>
            </a:r>
            <a:r>
              <a:rPr lang="en-US" sz="1550" dirty="0" err="1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pentru</a:t>
            </a: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550" dirty="0" err="1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personalul</a:t>
            </a: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ro-RO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teatrului.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4013963" y="3218944"/>
            <a:ext cx="3400415" cy="4890075"/>
          </a:xfrm>
          <a:prstGeom prst="roundRect">
            <a:avLst>
              <a:gd name="adj" fmla="val 8009"/>
            </a:avLst>
          </a:prstGeom>
          <a:solidFill>
            <a:srgbClr val="FFFFFF"/>
          </a:solidFill>
          <a:ln w="7620">
            <a:solidFill>
              <a:srgbClr val="FF704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310063" y="398442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Bunuri și Servicii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4310063" y="4413647"/>
            <a:ext cx="2699980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5.055</a:t>
            </a:r>
            <a:r>
              <a:rPr lang="ro-RO" sz="1550" b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550" b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mii lei (</a:t>
            </a:r>
            <a:r>
              <a:rPr lang="en-US" sz="1550" b="1" dirty="0">
                <a:solidFill>
                  <a:srgbClr val="55575A"/>
                </a:solidFill>
                <a:highlight>
                  <a:srgbClr val="FFFF00"/>
                </a:highlight>
                <a:latin typeface="Manrope" pitchFamily="34" charset="0"/>
                <a:ea typeface="Manrope" pitchFamily="34" charset="-122"/>
                <a:cs typeface="Manrope" pitchFamily="34" charset="-120"/>
              </a:rPr>
              <a:t>24,61%)</a:t>
            </a:r>
            <a:endParaRPr lang="en-US" sz="1550" dirty="0">
              <a:highlight>
                <a:srgbClr val="FFFF00"/>
              </a:highlight>
            </a:endParaRPr>
          </a:p>
        </p:txBody>
      </p:sp>
      <p:sp>
        <p:nvSpPr>
          <p:cNvPr id="11" name="Text 9"/>
          <p:cNvSpPr/>
          <p:nvPr/>
        </p:nvSpPr>
        <p:spPr>
          <a:xfrm>
            <a:off x="4310063" y="4850249"/>
            <a:ext cx="269998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Utilități, chirii, servicii IT, consultanță, </a:t>
            </a:r>
            <a:r>
              <a:rPr lang="en-US" sz="1550" dirty="0" err="1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arhivare</a:t>
            </a: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, </a:t>
            </a:r>
            <a:r>
              <a:rPr lang="en-US" sz="1550" dirty="0" err="1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servicii</a:t>
            </a: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550" dirty="0" err="1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paz</a:t>
            </a:r>
            <a:r>
              <a:rPr lang="ro-RO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ă și protecție, servicii pompieri prevenire și stingere incendii, mentenanță, poștă, telecomunicații, monitorizare sisteme de alarmă, deratizare-dezinsecție.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7522614" y="3218944"/>
            <a:ext cx="3003702" cy="2789902"/>
          </a:xfrm>
          <a:prstGeom prst="roundRect">
            <a:avLst>
              <a:gd name="adj" fmla="val 8009"/>
            </a:avLst>
          </a:prstGeom>
          <a:solidFill>
            <a:srgbClr val="FFFFFF"/>
          </a:solidFill>
          <a:ln w="7620">
            <a:solidFill>
              <a:srgbClr val="FF704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620357" y="398442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 err="1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Dobânzi</a:t>
            </a:r>
            <a:r>
              <a:rPr lang="ro-RO" sz="19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</a:t>
            </a:r>
            <a:r>
              <a:rPr lang="ro-RO" sz="1950" dirty="0" err="1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dupa</a:t>
            </a:r>
            <a:r>
              <a:rPr lang="ro-RO" sz="19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caz)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7620357" y="4413647"/>
            <a:ext cx="2699980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0</a:t>
            </a:r>
            <a:r>
              <a:rPr lang="ro-RO" sz="1550" b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lei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7620357" y="4850249"/>
            <a:ext cx="269998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Dobânzi aferente creditelor externe contractate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10832909" y="3218944"/>
            <a:ext cx="3003702" cy="2789902"/>
          </a:xfrm>
          <a:prstGeom prst="roundRect">
            <a:avLst>
              <a:gd name="adj" fmla="val 8009"/>
            </a:avLst>
          </a:prstGeom>
          <a:solidFill>
            <a:srgbClr val="FFFFFF"/>
          </a:solidFill>
          <a:ln w="7620">
            <a:solidFill>
              <a:srgbClr val="FF704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930652" y="398442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Alte Cheltuieli</a:t>
            </a:r>
            <a:endParaRPr lang="en-US" sz="1950" dirty="0"/>
          </a:p>
        </p:txBody>
      </p:sp>
      <p:sp>
        <p:nvSpPr>
          <p:cNvPr id="18" name="Text 16"/>
          <p:cNvSpPr/>
          <p:nvPr/>
        </p:nvSpPr>
        <p:spPr>
          <a:xfrm>
            <a:off x="10930652" y="4413647"/>
            <a:ext cx="2699980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0mii lei (%)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10930652" y="4850249"/>
            <a:ext cx="269998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Sume pentru persoane cu handicap neîncadrate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070021" y="853382"/>
            <a:ext cx="7145898" cy="415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Analiza Cheltuielilor de Personal</a:t>
            </a:r>
            <a:r>
              <a:rPr lang="ro-RO" sz="26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600" b="1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140</a:t>
            </a:r>
            <a:r>
              <a:rPr lang="ro-RO" sz="2600" b="1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 posturi ocupate</a:t>
            </a:r>
            <a:r>
              <a:rPr lang="ro-RO" sz="26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/</a:t>
            </a:r>
            <a:r>
              <a:rPr lang="en-US" sz="26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148</a:t>
            </a:r>
            <a:r>
              <a:rPr lang="ro-RO" sz="26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total posturi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53863" y="2103671"/>
            <a:ext cx="13139531" cy="5329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200000"/>
              </a:lnSpc>
              <a:buNone/>
            </a:pPr>
            <a:r>
              <a:rPr lang="en-US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Bugetul alocat personalului în 2026 este de </a:t>
            </a:r>
            <a:r>
              <a:rPr lang="en-US" b="1" dirty="0">
                <a:solidFill>
                  <a:srgbClr val="55575A"/>
                </a:solidFill>
                <a:highlight>
                  <a:srgbClr val="FFFF00"/>
                </a:highlight>
                <a:latin typeface="Manrope" pitchFamily="34" charset="0"/>
                <a:ea typeface="Manrope" pitchFamily="34" charset="-122"/>
                <a:cs typeface="Manrope" pitchFamily="34" charset="-120"/>
              </a:rPr>
              <a:t>15.488</a:t>
            </a:r>
            <a:r>
              <a:rPr lang="ro-RO" b="1" dirty="0">
                <a:solidFill>
                  <a:srgbClr val="55575A"/>
                </a:solidFill>
                <a:highlight>
                  <a:srgbClr val="FFFF00"/>
                </a:highlight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b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mii lei</a:t>
            </a:r>
            <a:r>
              <a:rPr lang="en-US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, asigurând remunerarea echitabilă a </a:t>
            </a:r>
            <a:r>
              <a:rPr lang="ro-RO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personalului încadrat conform prevederilor legislative în vigoare.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733307" y="3404386"/>
            <a:ext cx="12063423" cy="17775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ct val="200000"/>
              </a:lnSpc>
              <a:buSzPct val="100000"/>
              <a:buChar char="•"/>
            </a:pPr>
            <a:r>
              <a:rPr lang="en-US" b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Salarii de bază:</a:t>
            </a:r>
            <a:r>
              <a:rPr lang="en-US" dirty="0">
                <a:solidFill>
                  <a:srgbClr val="55575A"/>
                </a:solidFill>
                <a:highlight>
                  <a:srgbClr val="FFFF00"/>
                </a:highlight>
                <a:latin typeface="Manrope" pitchFamily="34" charset="0"/>
                <a:ea typeface="Manrope" pitchFamily="34" charset="-122"/>
                <a:cs typeface="Manrope" pitchFamily="34" charset="-120"/>
              </a:rPr>
              <a:t> 13.999 </a:t>
            </a:r>
            <a:r>
              <a:rPr lang="en-US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mii lei -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conform Legii 153/2017, Legii 141/2025 și reglementărilor salariale în vigoare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lnSpc>
                <a:spcPct val="200000"/>
              </a:lnSpc>
              <a:buSzPct val="100000"/>
              <a:buChar char="•"/>
            </a:pPr>
            <a:r>
              <a:rPr lang="en-US" b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Sporuri pentru condiții de muncă:</a:t>
            </a:r>
            <a:r>
              <a:rPr lang="en-US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dirty="0">
                <a:solidFill>
                  <a:srgbClr val="55575A"/>
                </a:solidFill>
                <a:highlight>
                  <a:srgbClr val="FFFF00"/>
                </a:highlight>
                <a:latin typeface="Manrope" pitchFamily="34" charset="0"/>
                <a:ea typeface="Manrope" pitchFamily="34" charset="-122"/>
                <a:cs typeface="Manrope" pitchFamily="34" charset="-120"/>
              </a:rPr>
              <a:t>516 </a:t>
            </a:r>
            <a:r>
              <a:rPr lang="en-US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mii lei - pentru personalul expus la </a:t>
            </a:r>
            <a:r>
              <a:rPr lang="en-US" dirty="0" err="1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riscuri</a:t>
            </a:r>
            <a:r>
              <a:rPr lang="en-US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dirty="0" err="1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specifice</a:t>
            </a:r>
            <a:r>
              <a:rPr lang="ro-RO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,conform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reglementărilor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salariale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în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vigoare</a:t>
            </a:r>
            <a:endParaRPr lang="en-US" dirty="0"/>
          </a:p>
          <a:p>
            <a:pPr marL="342900" indent="-342900">
              <a:lnSpc>
                <a:spcPct val="200000"/>
              </a:lnSpc>
              <a:buSzPct val="100000"/>
              <a:buChar char="•"/>
            </a:pPr>
            <a:r>
              <a:rPr lang="en-US" b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Indemnizații de hrană:</a:t>
            </a:r>
            <a:r>
              <a:rPr lang="en-US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dirty="0">
                <a:solidFill>
                  <a:srgbClr val="55575A"/>
                </a:solidFill>
                <a:highlight>
                  <a:srgbClr val="FFFF00"/>
                </a:highlight>
                <a:latin typeface="Manrope" pitchFamily="34" charset="0"/>
                <a:ea typeface="Manrope" pitchFamily="34" charset="-122"/>
                <a:cs typeface="Manrope" pitchFamily="34" charset="-120"/>
              </a:rPr>
              <a:t>396 </a:t>
            </a:r>
            <a:r>
              <a:rPr lang="en-US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mii lei - suport </a:t>
            </a:r>
            <a:r>
              <a:rPr lang="en-US" dirty="0" err="1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pentru</a:t>
            </a:r>
            <a:r>
              <a:rPr lang="en-US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dirty="0" err="1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angajați</a:t>
            </a:r>
            <a:r>
              <a:rPr lang="ro-RO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confom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reglementărilor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salariale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în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vigoare</a:t>
            </a:r>
            <a:endParaRPr lang="en-US" dirty="0"/>
          </a:p>
          <a:p>
            <a:pPr marL="342900" indent="-342900" algn="l">
              <a:lnSpc>
                <a:spcPct val="200000"/>
              </a:lnSpc>
              <a:buSzPct val="100000"/>
              <a:buChar char="•"/>
            </a:pPr>
            <a:r>
              <a:rPr lang="en-US" b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Vouchere de vacanță:</a:t>
            </a:r>
            <a:r>
              <a:rPr lang="en-US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dirty="0">
                <a:solidFill>
                  <a:srgbClr val="55575A"/>
                </a:solidFill>
                <a:highlight>
                  <a:srgbClr val="FFFF00"/>
                </a:highlight>
                <a:latin typeface="Manrope" pitchFamily="34" charset="0"/>
                <a:ea typeface="Manrope" pitchFamily="34" charset="-122"/>
                <a:cs typeface="Manrope" pitchFamily="34" charset="-120"/>
              </a:rPr>
              <a:t>47 </a:t>
            </a:r>
            <a:r>
              <a:rPr lang="en-US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mii lei - beneficii sociale conform legii</a:t>
            </a:r>
            <a:endParaRPr lang="en-US" dirty="0"/>
          </a:p>
          <a:p>
            <a:pPr marL="342900" indent="-342900" algn="l">
              <a:lnSpc>
                <a:spcPct val="200000"/>
              </a:lnSpc>
              <a:buSzPct val="100000"/>
              <a:buChar char="•"/>
            </a:pPr>
            <a:r>
              <a:rPr lang="en-US" b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Contribuția asiguratorie pentru muncă:</a:t>
            </a:r>
            <a:r>
              <a:rPr lang="en-US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dirty="0">
                <a:solidFill>
                  <a:srgbClr val="55575A"/>
                </a:solidFill>
                <a:highlight>
                  <a:srgbClr val="FFFF00"/>
                </a:highlight>
                <a:latin typeface="Manrope" pitchFamily="34" charset="0"/>
                <a:ea typeface="Manrope" pitchFamily="34" charset="-122"/>
                <a:cs typeface="Manrope" pitchFamily="34" charset="-120"/>
              </a:rPr>
              <a:t>333</a:t>
            </a:r>
            <a:r>
              <a:rPr lang="en-US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mii lei - obligații legale către bugetul de stat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3910" y="1363385"/>
            <a:ext cx="8730853" cy="516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325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Bunuri și Servicii: </a:t>
            </a:r>
            <a:r>
              <a:rPr lang="en-US" sz="3250" dirty="0" err="1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Infrastructur</a:t>
            </a:r>
            <a:r>
              <a:rPr lang="ro-RO" sz="325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ă</a:t>
            </a:r>
            <a:r>
              <a:rPr lang="en-US" sz="325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Operațională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803910" y="2154317"/>
            <a:ext cx="13022461" cy="2419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Cheltuielile cu bunuri și </a:t>
            </a:r>
            <a:r>
              <a:rPr lang="en-US" sz="1300" dirty="0" err="1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servicii</a:t>
            </a:r>
            <a:r>
              <a:rPr lang="en-US" sz="13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300" dirty="0">
                <a:solidFill>
                  <a:srgbClr val="55575A"/>
                </a:solidFill>
                <a:highlight>
                  <a:srgbClr val="FFFF00"/>
                </a:highlight>
                <a:latin typeface="Manrope" pitchFamily="34" charset="0"/>
                <a:ea typeface="Manrope" pitchFamily="34" charset="-122"/>
                <a:cs typeface="Manrope" pitchFamily="34" charset="-120"/>
              </a:rPr>
              <a:t>(</a:t>
            </a:r>
            <a:r>
              <a:rPr lang="ro-RO" sz="1300" dirty="0">
                <a:solidFill>
                  <a:srgbClr val="55575A"/>
                </a:solidFill>
                <a:highlight>
                  <a:srgbClr val="FFFF00"/>
                </a:highlight>
                <a:latin typeface="Manrope" pitchFamily="34" charset="0"/>
                <a:ea typeface="Manrope" pitchFamily="34" charset="-122"/>
                <a:cs typeface="Manrope" pitchFamily="34" charset="-120"/>
              </a:rPr>
              <a:t>5.055</a:t>
            </a:r>
            <a:r>
              <a:rPr lang="en-US" sz="13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mii lei) susțin activitatea zilnică și capacitatea instituțională de implementare a proiectelor.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866080" y="2671049"/>
            <a:ext cx="2696791" cy="4117058"/>
          </a:xfrm>
          <a:prstGeom prst="roundRect">
            <a:avLst>
              <a:gd name="adj" fmla="val 4090"/>
            </a:avLst>
          </a:prstGeom>
          <a:solidFill>
            <a:srgbClr val="FFFFFF"/>
          </a:solidFill>
          <a:ln w="22860">
            <a:solidFill>
              <a:srgbClr val="FF704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5700" y="2688193"/>
            <a:ext cx="91440" cy="4006215"/>
          </a:xfrm>
          <a:prstGeom prst="roundRect">
            <a:avLst>
              <a:gd name="adj" fmla="val 162540"/>
            </a:avLst>
          </a:prstGeom>
          <a:solidFill>
            <a:srgbClr val="FF7047"/>
          </a:solidFill>
          <a:ln/>
        </p:spPr>
      </p:sp>
      <p:sp>
        <p:nvSpPr>
          <p:cNvPr id="6" name="Text 4"/>
          <p:cNvSpPr/>
          <p:nvPr/>
        </p:nvSpPr>
        <p:spPr>
          <a:xfrm>
            <a:off x="1060490" y="2893338"/>
            <a:ext cx="2238256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Bunuri și Servicii Curente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27319" y="3546753"/>
            <a:ext cx="2238256" cy="2419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ro-RO" sz="1100" b="1" dirty="0">
                <a:solidFill>
                  <a:srgbClr val="55575A"/>
                </a:solidFill>
                <a:highlight>
                  <a:srgbClr val="FFFF00"/>
                </a:highlight>
                <a:latin typeface="Manrope" pitchFamily="34" charset="0"/>
                <a:ea typeface="Manrope" pitchFamily="34" charset="-122"/>
                <a:cs typeface="Manrope" pitchFamily="34" charset="-120"/>
              </a:rPr>
              <a:t>842 </a:t>
            </a:r>
            <a:r>
              <a:rPr lang="en-US" sz="1100" b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mii lei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060490" y="3912275"/>
            <a:ext cx="2238256" cy="2420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sz="13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Furnituri de birou, energie electrică, apă</a:t>
            </a:r>
            <a:endParaRPr lang="en-US" sz="1300" dirty="0"/>
          </a:p>
          <a:p>
            <a:pPr marL="342900" indent="-342900" algn="l">
              <a:lnSpc>
                <a:spcPts val="1900"/>
              </a:lnSpc>
              <a:buSzPct val="100000"/>
              <a:buChar char="•"/>
            </a:pPr>
            <a:r>
              <a:rPr lang="en-US" sz="13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Servicii poștale, telecomunicații, internet</a:t>
            </a:r>
            <a:endParaRPr lang="en-US" sz="1300" dirty="0"/>
          </a:p>
          <a:p>
            <a:pPr marL="342900" indent="-342900">
              <a:lnSpc>
                <a:spcPts val="1900"/>
              </a:lnSpc>
              <a:buSzPct val="100000"/>
              <a:buChar char="•"/>
            </a:pPr>
            <a:r>
              <a:rPr lang="ro-RO" sz="13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Utilități, materiale de curățenie , carburanți, piese de schimb, cărți, publicații și materiale documentare, protecția muncii.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601283" y="2705338"/>
            <a:ext cx="2682954" cy="4006215"/>
          </a:xfrm>
          <a:prstGeom prst="roundRect">
            <a:avLst>
              <a:gd name="adj" fmla="val 4090"/>
            </a:avLst>
          </a:prstGeom>
          <a:solidFill>
            <a:srgbClr val="FFFFFF"/>
          </a:solidFill>
          <a:ln w="22860">
            <a:solidFill>
              <a:srgbClr val="FF704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62871" y="2781891"/>
            <a:ext cx="91440" cy="4006215"/>
          </a:xfrm>
          <a:prstGeom prst="roundRect">
            <a:avLst>
              <a:gd name="adj" fmla="val 162540"/>
            </a:avLst>
          </a:prstGeom>
          <a:solidFill>
            <a:srgbClr val="FF7047"/>
          </a:solidFill>
          <a:ln/>
        </p:spPr>
      </p:sp>
      <p:sp>
        <p:nvSpPr>
          <p:cNvPr id="11" name="Text 9"/>
          <p:cNvSpPr/>
          <p:nvPr/>
        </p:nvSpPr>
        <p:spPr>
          <a:xfrm>
            <a:off x="3880723" y="2893338"/>
            <a:ext cx="2064187" cy="2580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Reparații Curente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830123" y="3288744"/>
            <a:ext cx="2288976" cy="2419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ro-RO" sz="1300" b="1" dirty="0">
                <a:solidFill>
                  <a:srgbClr val="55575A"/>
                </a:solidFill>
                <a:highlight>
                  <a:srgbClr val="FFFF00"/>
                </a:highlight>
                <a:latin typeface="Manrope" pitchFamily="34" charset="0"/>
                <a:ea typeface="Manrope" pitchFamily="34" charset="-122"/>
                <a:cs typeface="Manrope" pitchFamily="34" charset="-120"/>
              </a:rPr>
              <a:t>29 </a:t>
            </a:r>
            <a:r>
              <a:rPr lang="en-US" sz="1300" b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mii lei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880723" y="3734752"/>
            <a:ext cx="2238375" cy="9838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ro-RO" sz="1300" i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Reparații în regim de urgență a imobilelor care includ degradări majore, reparații grupuri sanitare spectatori, reparții electrice interioare, reparații centrale termice, instalații electrice și aere condiționate.</a:t>
            </a:r>
            <a:endParaRPr lang="en-US" sz="1300" i="1" dirty="0"/>
          </a:p>
        </p:txBody>
      </p:sp>
      <p:sp>
        <p:nvSpPr>
          <p:cNvPr id="14" name="Shape 12"/>
          <p:cNvSpPr/>
          <p:nvPr/>
        </p:nvSpPr>
        <p:spPr>
          <a:xfrm>
            <a:off x="6513076" y="2671048"/>
            <a:ext cx="2682835" cy="4006215"/>
          </a:xfrm>
          <a:prstGeom prst="roundRect">
            <a:avLst>
              <a:gd name="adj" fmla="val 4090"/>
            </a:avLst>
          </a:prstGeom>
          <a:solidFill>
            <a:srgbClr val="FFFFFF"/>
          </a:solidFill>
          <a:ln w="22860">
            <a:solidFill>
              <a:srgbClr val="FF704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6421636" y="2705338"/>
            <a:ext cx="91440" cy="4006215"/>
          </a:xfrm>
          <a:prstGeom prst="roundRect">
            <a:avLst>
              <a:gd name="adj" fmla="val 162540"/>
            </a:avLst>
          </a:prstGeom>
          <a:solidFill>
            <a:srgbClr val="FF7047"/>
          </a:solidFill>
          <a:ln/>
        </p:spPr>
      </p:sp>
      <p:sp>
        <p:nvSpPr>
          <p:cNvPr id="16" name="Text 14"/>
          <p:cNvSpPr/>
          <p:nvPr/>
        </p:nvSpPr>
        <p:spPr>
          <a:xfrm>
            <a:off x="6701076" y="2893338"/>
            <a:ext cx="2238256" cy="51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ro-RO" sz="16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Alte cheltuielui chirii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701075" y="3546753"/>
            <a:ext cx="2238257" cy="2419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ro-RO" sz="1300" b="1" dirty="0">
                <a:solidFill>
                  <a:srgbClr val="55575A"/>
                </a:solidFill>
                <a:highlight>
                  <a:srgbClr val="FFFF00"/>
                </a:highlight>
                <a:latin typeface="Manrope" pitchFamily="34" charset="0"/>
                <a:ea typeface="Manrope" pitchFamily="34" charset="-122"/>
                <a:cs typeface="Manrope" pitchFamily="34" charset="-120"/>
              </a:rPr>
              <a:t> 252 </a:t>
            </a:r>
            <a:r>
              <a:rPr lang="en-US" sz="1300" b="1" dirty="0">
                <a:solidFill>
                  <a:srgbClr val="55575A"/>
                </a:solidFill>
                <a:highlight>
                  <a:srgbClr val="FFFF00"/>
                </a:highlight>
                <a:latin typeface="Manrope" pitchFamily="34" charset="0"/>
                <a:ea typeface="Manrope" pitchFamily="34" charset="-122"/>
                <a:cs typeface="Manrope" pitchFamily="34" charset="-120"/>
              </a:rPr>
              <a:t>mii lei</a:t>
            </a:r>
            <a:endParaRPr lang="en-US" sz="1300" dirty="0">
              <a:highlight>
                <a:srgbClr val="FFFF00"/>
              </a:highlight>
            </a:endParaRPr>
          </a:p>
        </p:txBody>
      </p:sp>
      <p:sp>
        <p:nvSpPr>
          <p:cNvPr id="18" name="Text 16"/>
          <p:cNvSpPr/>
          <p:nvPr/>
        </p:nvSpPr>
        <p:spPr>
          <a:xfrm>
            <a:off x="6701076" y="3912275"/>
            <a:ext cx="223825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ro-RO" sz="1300" i="1" dirty="0">
                <a:solidFill>
                  <a:srgbClr val="55575A"/>
                </a:solidFill>
                <a:latin typeface="Manrope" pitchFamily="34" charset="0"/>
              </a:rPr>
              <a:t>*Cheltuieli aferente spațiilor închiriate respectiv depozit de decoruri, costume și recuzită,</a:t>
            </a:r>
          </a:p>
          <a:p>
            <a:pPr marL="0" indent="0" algn="l">
              <a:lnSpc>
                <a:spcPts val="1900"/>
              </a:lnSpc>
              <a:buNone/>
            </a:pPr>
            <a:r>
              <a:rPr lang="ro-RO" sz="1300" i="1" dirty="0">
                <a:solidFill>
                  <a:srgbClr val="55575A"/>
                </a:solidFill>
                <a:latin typeface="Manrope" pitchFamily="34" charset="0"/>
              </a:rPr>
              <a:t>* Locuri de parcare  pentru mașinile teatrului</a:t>
            </a:r>
            <a:endParaRPr lang="en-US" sz="1300" i="1" dirty="0"/>
          </a:p>
        </p:txBody>
      </p:sp>
      <p:sp>
        <p:nvSpPr>
          <p:cNvPr id="19" name="Shape 17"/>
          <p:cNvSpPr/>
          <p:nvPr/>
        </p:nvSpPr>
        <p:spPr>
          <a:xfrm>
            <a:off x="9378791" y="2592907"/>
            <a:ext cx="4750100" cy="5343392"/>
          </a:xfrm>
          <a:prstGeom prst="roundRect">
            <a:avLst>
              <a:gd name="adj" fmla="val 5511"/>
            </a:avLst>
          </a:prstGeom>
          <a:solidFill>
            <a:srgbClr val="FF7047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9584174" y="2688193"/>
            <a:ext cx="2477095" cy="309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 err="1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Cheltuieli</a:t>
            </a:r>
            <a:r>
              <a:rPr lang="en-US" sz="195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950" dirty="0" err="1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Esențiale</a:t>
            </a:r>
            <a:endParaRPr lang="en-US" sz="1950" dirty="0"/>
          </a:p>
        </p:txBody>
      </p:sp>
      <p:sp>
        <p:nvSpPr>
          <p:cNvPr id="21" name="Text 19"/>
          <p:cNvSpPr/>
          <p:nvPr/>
        </p:nvSpPr>
        <p:spPr>
          <a:xfrm>
            <a:off x="9584174" y="3135273"/>
            <a:ext cx="4203502" cy="2419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ro-RO" sz="1300" b="1" dirty="0">
                <a:solidFill>
                  <a:srgbClr val="000000"/>
                </a:solidFill>
                <a:highlight>
                  <a:srgbClr val="FFFF00"/>
                </a:highlight>
                <a:latin typeface="Manrope" pitchFamily="34" charset="0"/>
              </a:rPr>
              <a:t>2.423 mii lei</a:t>
            </a:r>
            <a:endParaRPr lang="en-US" sz="1300" dirty="0">
              <a:highlight>
                <a:srgbClr val="FFFF00"/>
              </a:highlight>
            </a:endParaRPr>
          </a:p>
        </p:txBody>
      </p:sp>
      <p:sp>
        <p:nvSpPr>
          <p:cNvPr id="22" name="Text 20"/>
          <p:cNvSpPr/>
          <p:nvPr/>
        </p:nvSpPr>
        <p:spPr>
          <a:xfrm>
            <a:off x="9584174" y="3500795"/>
            <a:ext cx="4203502" cy="9677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ro-RO" sz="130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Pregătire </a:t>
            </a:r>
            <a:r>
              <a:rPr lang="en-US" sz="1300" dirty="0" err="1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produc</a:t>
            </a:r>
            <a:r>
              <a:rPr lang="ro-RO" sz="130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ții în premieră pentru anul 2026 , </a:t>
            </a:r>
            <a:r>
              <a:rPr lang="ro-RO" sz="1300" i="1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Constructorul Solness </a:t>
            </a:r>
            <a:r>
              <a:rPr lang="ro-RO" sz="130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de David Edgar</a:t>
            </a:r>
            <a:r>
              <a:rPr lang="en-US" sz="130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ro-RO" sz="130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și </a:t>
            </a:r>
            <a:r>
              <a:rPr lang="ro-RO" sz="1300" i="1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Fiul</a:t>
            </a:r>
            <a:r>
              <a:rPr lang="ro-RO" sz="130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de Florian Zeller. </a:t>
            </a:r>
          </a:p>
          <a:p>
            <a:pPr marL="0" indent="0" algn="l">
              <a:lnSpc>
                <a:spcPts val="1900"/>
              </a:lnSpc>
              <a:buNone/>
            </a:pPr>
            <a:r>
              <a:rPr lang="ro-RO" sz="1300" dirty="0">
                <a:solidFill>
                  <a:srgbClr val="000000"/>
                </a:solidFill>
                <a:latin typeface="Manrope" pitchFamily="34" charset="0"/>
              </a:rPr>
              <a:t>Cheltuieli cu recuzita consumabilă  spectacolele din repertoriu curent</a:t>
            </a:r>
          </a:p>
          <a:p>
            <a:pPr marL="0" indent="0" algn="l">
              <a:lnSpc>
                <a:spcPts val="1900"/>
              </a:lnSpc>
              <a:buNone/>
            </a:pPr>
            <a:r>
              <a:rPr lang="ro-RO" sz="1300" dirty="0">
                <a:solidFill>
                  <a:srgbClr val="000000"/>
                </a:solidFill>
                <a:latin typeface="Manrope" pitchFamily="34" charset="0"/>
              </a:rPr>
              <a:t>Refacere / recondiționarea elementelor de decor, costume și a obiectelor de recuzită, </a:t>
            </a:r>
          </a:p>
          <a:p>
            <a:pPr marL="0" indent="0" algn="l">
              <a:lnSpc>
                <a:spcPts val="1900"/>
              </a:lnSpc>
              <a:buNone/>
            </a:pPr>
            <a:r>
              <a:rPr lang="ro-RO" sz="1300" dirty="0">
                <a:solidFill>
                  <a:srgbClr val="000000"/>
                </a:solidFill>
                <a:latin typeface="Manrope" pitchFamily="34" charset="0"/>
              </a:rPr>
              <a:t>Asigurarea continuității activității artistice, </a:t>
            </a:r>
          </a:p>
          <a:p>
            <a:pPr marL="0" indent="0" algn="l">
              <a:lnSpc>
                <a:spcPts val="1900"/>
              </a:lnSpc>
              <a:buNone/>
            </a:pPr>
            <a:r>
              <a:rPr lang="ro-RO" sz="1300" dirty="0">
                <a:solidFill>
                  <a:srgbClr val="000000"/>
                </a:solidFill>
                <a:latin typeface="Manrope" pitchFamily="34" charset="0"/>
              </a:rPr>
              <a:t>Continuarea proiectului ,</a:t>
            </a:r>
            <a:r>
              <a:rPr lang="ro-RO" sz="1300" i="1" dirty="0">
                <a:solidFill>
                  <a:srgbClr val="000000"/>
                </a:solidFill>
                <a:latin typeface="Manrope" pitchFamily="34" charset="0"/>
              </a:rPr>
              <a:t>Dincolo de cortină</a:t>
            </a:r>
            <a:r>
              <a:rPr lang="ro-RO" sz="1300" dirty="0">
                <a:solidFill>
                  <a:srgbClr val="000000"/>
                </a:solidFill>
                <a:latin typeface="Manrope" pitchFamily="34" charset="0"/>
              </a:rPr>
              <a:t>, proiect desfășurat în parteneriat cu liceele din bucurești</a:t>
            </a:r>
          </a:p>
          <a:p>
            <a:pPr marL="0" indent="0" algn="l">
              <a:lnSpc>
                <a:spcPts val="1900"/>
              </a:lnSpc>
              <a:buNone/>
            </a:pPr>
            <a:endParaRPr lang="ro-RO" sz="1300" dirty="0">
              <a:solidFill>
                <a:srgbClr val="000000"/>
              </a:solidFill>
              <a:latin typeface="Manrope" pitchFamily="34" charset="0"/>
            </a:endParaRPr>
          </a:p>
          <a:p>
            <a:pPr marL="0" indent="0" algn="l">
              <a:lnSpc>
                <a:spcPts val="1900"/>
              </a:lnSpc>
              <a:buNone/>
            </a:pP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 rot="10800000" flipV="1">
            <a:off x="9534763" y="6069204"/>
            <a:ext cx="4536658" cy="1437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Alte Servicii: </a:t>
            </a:r>
            <a:r>
              <a:rPr lang="ro-RO" sz="1300" b="1" dirty="0">
                <a:solidFill>
                  <a:srgbClr val="000000"/>
                </a:solidFill>
                <a:highlight>
                  <a:srgbClr val="FFFF00"/>
                </a:highlight>
                <a:latin typeface="Manrope" pitchFamily="34" charset="0"/>
                <a:ea typeface="Manrope" pitchFamily="34" charset="-122"/>
                <a:cs typeface="Manrope" pitchFamily="34" charset="-120"/>
              </a:rPr>
              <a:t>1.509  </a:t>
            </a:r>
            <a:r>
              <a:rPr lang="en-US" sz="1300" b="1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mii lei</a:t>
            </a:r>
            <a:endParaRPr lang="ro-RO" sz="1300" b="1" dirty="0">
              <a:solidFill>
                <a:srgbClr val="000000"/>
              </a:solidFill>
              <a:latin typeface="Manrope" pitchFamily="34" charset="0"/>
              <a:ea typeface="Manrope" pitchFamily="34" charset="-122"/>
              <a:cs typeface="Manrope" pitchFamily="34" charset="-120"/>
            </a:endParaRPr>
          </a:p>
          <a:p>
            <a:pPr marL="0" indent="0" algn="l">
              <a:lnSpc>
                <a:spcPts val="1900"/>
              </a:lnSpc>
              <a:buNone/>
            </a:pPr>
            <a:r>
              <a:rPr lang="ro-RO" sz="1300" b="1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Consultanță, arhivare, servicii pază și protecție, servicii </a:t>
            </a:r>
          </a:p>
          <a:p>
            <a:pPr marL="0" indent="0" algn="l">
              <a:lnSpc>
                <a:spcPts val="1900"/>
              </a:lnSpc>
              <a:buNone/>
            </a:pPr>
            <a:r>
              <a:rPr lang="ro-RO" sz="1300" b="1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Prevenire și stingere incendii, mentenanță, </a:t>
            </a:r>
          </a:p>
          <a:p>
            <a:pPr>
              <a:lnSpc>
                <a:spcPts val="1900"/>
              </a:lnSpc>
            </a:pPr>
            <a:r>
              <a:rPr lang="ro-RO" sz="14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monitorizare sisteme de alarmă, deratizare-</a:t>
            </a:r>
          </a:p>
          <a:p>
            <a:pPr marL="342900" indent="-342900">
              <a:lnSpc>
                <a:spcPts val="1900"/>
              </a:lnSpc>
              <a:buSzPct val="100000"/>
              <a:buChar char="•"/>
            </a:pPr>
            <a:r>
              <a:rPr lang="ro-RO" sz="14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dezinsecție ,</a:t>
            </a:r>
            <a:r>
              <a:rPr lang="en-US" sz="13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 Software </a:t>
            </a:r>
            <a:r>
              <a:rPr lang="en-US" sz="13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contabilitate</a:t>
            </a:r>
            <a:r>
              <a:rPr lang="en-US" sz="13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, </a:t>
            </a:r>
            <a:endParaRPr lang="ro-RO" sz="1300" dirty="0">
              <a:latin typeface="Manrope" pitchFamily="34" charset="0"/>
              <a:ea typeface="Manrope" pitchFamily="34" charset="-122"/>
              <a:cs typeface="Manrope" pitchFamily="34" charset="-120"/>
            </a:endParaRPr>
          </a:p>
          <a:p>
            <a:pPr marL="342900" indent="-342900">
              <a:lnSpc>
                <a:spcPts val="1900"/>
              </a:lnSpc>
              <a:buSzPct val="100000"/>
              <a:buChar char="•"/>
            </a:pPr>
            <a:r>
              <a:rPr lang="en-US" sz="13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gestiune</a:t>
            </a:r>
            <a:r>
              <a:rPr lang="en-US" sz="13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 </a:t>
            </a:r>
            <a:r>
              <a:rPr lang="en-US" sz="1300" dirty="0" err="1">
                <a:latin typeface="Manrope" pitchFamily="34" charset="0"/>
                <a:ea typeface="Manrope" pitchFamily="34" charset="-122"/>
                <a:cs typeface="Manrope" pitchFamily="34" charset="-120"/>
              </a:rPr>
              <a:t>electronică</a:t>
            </a:r>
            <a:endParaRPr lang="en-US" sz="1300" dirty="0"/>
          </a:p>
          <a:p>
            <a:pPr marL="342900" indent="-342900">
              <a:lnSpc>
                <a:spcPts val="1900"/>
              </a:lnSpc>
              <a:buSzPct val="100000"/>
              <a:buChar char="•"/>
            </a:pPr>
            <a:r>
              <a:rPr lang="en-US" sz="13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Mentenanță IT, </a:t>
            </a:r>
            <a:r>
              <a:rPr lang="ro-RO" sz="1300" dirty="0">
                <a:latin typeface="Manrope" pitchFamily="34" charset="0"/>
                <a:ea typeface="Manrope" pitchFamily="34" charset="-122"/>
                <a:cs typeface="Manrope" pitchFamily="34" charset="-120"/>
              </a:rPr>
              <a:t>mentenanță site,</a:t>
            </a:r>
            <a:endParaRPr lang="ro-RO" sz="1300" b="1" dirty="0">
              <a:latin typeface="Manrope" pitchFamily="34" charset="0"/>
              <a:ea typeface="Manrope" pitchFamily="34" charset="-122"/>
              <a:cs typeface="Manrope" pitchFamily="34" charset="-120"/>
            </a:endParaRPr>
          </a:p>
          <a:p>
            <a:pPr marL="0" indent="0" algn="l">
              <a:lnSpc>
                <a:spcPts val="1900"/>
              </a:lnSpc>
              <a:buNone/>
            </a:pP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0199077" y="6069204"/>
            <a:ext cx="3539188" cy="4870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41732" y="946071"/>
            <a:ext cx="7633335" cy="1180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600"/>
              </a:lnSpc>
              <a:buNone/>
            </a:pPr>
            <a:r>
              <a:rPr lang="en-US" sz="3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Tabloul General: Cât se </a:t>
            </a:r>
            <a:r>
              <a:rPr lang="en-US" sz="370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Alocă</a:t>
            </a:r>
            <a:r>
              <a:rPr lang="en-US" sz="3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ro-RO" sz="3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pentru Dezvoltare în </a:t>
            </a:r>
            <a:r>
              <a:rPr lang="en-US" sz="3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2026?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8093928" y="3979129"/>
            <a:ext cx="3704392" cy="6231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4900" b="1" dirty="0">
                <a:solidFill>
                  <a:srgbClr val="272525"/>
                </a:solidFill>
                <a:highlight>
                  <a:srgbClr val="FFFF00"/>
                </a:highlight>
                <a:latin typeface="Inter Bold" pitchFamily="34" charset="0"/>
                <a:ea typeface="Inter Bold" pitchFamily="34" charset="-122"/>
                <a:cs typeface="Inter Bold" pitchFamily="34" charset="-120"/>
              </a:rPr>
              <a:t>390</a:t>
            </a:r>
            <a:r>
              <a:rPr lang="ro-RO" sz="4900" b="1" dirty="0">
                <a:solidFill>
                  <a:srgbClr val="272525"/>
                </a:solidFill>
                <a:highlight>
                  <a:srgbClr val="FFFF00"/>
                </a:highlight>
                <a:latin typeface="Inter Bold" pitchFamily="34" charset="0"/>
                <a:ea typeface="Inter Bold" pitchFamily="34" charset="-122"/>
                <a:cs typeface="Inter Bold" pitchFamily="34" charset="-120"/>
              </a:rPr>
              <a:t> mii lei</a:t>
            </a:r>
            <a:endParaRPr lang="en-US" sz="4900" dirty="0">
              <a:highlight>
                <a:srgbClr val="FFFF00"/>
              </a:highlight>
            </a:endParaRPr>
          </a:p>
        </p:txBody>
      </p:sp>
      <p:sp>
        <p:nvSpPr>
          <p:cNvPr id="5" name="Text 2"/>
          <p:cNvSpPr/>
          <p:nvPr/>
        </p:nvSpPr>
        <p:spPr>
          <a:xfrm>
            <a:off x="8292525" y="4504253"/>
            <a:ext cx="3307199" cy="29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8093928" y="5029615"/>
            <a:ext cx="3704392" cy="5895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endParaRPr lang="en-US" sz="1450" dirty="0"/>
          </a:p>
        </p:txBody>
      </p:sp>
      <p:pic>
        <p:nvPicPr>
          <p:cNvPr id="8" name="Imagine 7">
            <a:extLst>
              <a:ext uri="{FF2B5EF4-FFF2-40B4-BE49-F238E27FC236}">
                <a16:creationId xmlns:a16="http://schemas.microsoft.com/office/drawing/2014/main" id="{B987AA5D-D59C-500B-3696-5C36A05A4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3" y="119269"/>
            <a:ext cx="5327374" cy="799106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03898" y="648295"/>
            <a:ext cx="6574512" cy="549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Structura Generală a </a:t>
            </a:r>
            <a:r>
              <a:rPr lang="en-US" sz="345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Bugetului</a:t>
            </a:r>
            <a:r>
              <a:rPr lang="ro-RO" sz="3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Secțiunea Dezvoltare</a:t>
            </a:r>
            <a:endParaRPr lang="en-US" sz="3450" dirty="0"/>
          </a:p>
        </p:txBody>
      </p:sp>
      <p:sp>
        <p:nvSpPr>
          <p:cNvPr id="3" name="Text 1"/>
          <p:cNvSpPr/>
          <p:nvPr/>
        </p:nvSpPr>
        <p:spPr>
          <a:xfrm>
            <a:off x="703898" y="1432084"/>
            <a:ext cx="13222605" cy="5310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Bugetul total alocat pentru investiții în anul 2026 se ridică la </a:t>
            </a:r>
            <a:r>
              <a:rPr lang="en-US" sz="1350" dirty="0">
                <a:solidFill>
                  <a:srgbClr val="272525"/>
                </a:solidFill>
                <a:highlight>
                  <a:srgbClr val="FFFF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390 </a:t>
            </a: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mii lei, distribuit strategic între diferite surse de finanțare pentru a </a:t>
            </a:r>
            <a:r>
              <a:rPr lang="en-US" sz="13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asigura</a:t>
            </a: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3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plata</a:t>
            </a: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3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datoriilor</a:t>
            </a: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3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aferente</a:t>
            </a: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3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anului</a:t>
            </a: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2025 </a:t>
            </a:r>
            <a:r>
              <a:rPr lang="en-US" sz="13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respectiv</a:t>
            </a: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3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suma</a:t>
            </a: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 335 mii lei </a:t>
            </a:r>
            <a:r>
              <a:rPr lang="ro-RO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și, </a:t>
            </a:r>
            <a:r>
              <a:rPr lang="en-US" sz="13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implementarea</a:t>
            </a: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3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proiectelor</a:t>
            </a: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ro-RO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aferente anului 2026</a:t>
            </a: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03898" y="2197060"/>
            <a:ext cx="4877872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Total Credite Bugetare:</a:t>
            </a:r>
            <a:r>
              <a:rPr lang="en-US" sz="2050" b="1" dirty="0">
                <a:solidFill>
                  <a:srgbClr val="000000"/>
                </a:solidFill>
                <a:highlight>
                  <a:srgbClr val="FFFF00"/>
                </a:highlight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ro-RO" sz="2050" b="1" dirty="0">
                <a:solidFill>
                  <a:srgbClr val="000000"/>
                </a:solidFill>
                <a:highlight>
                  <a:srgbClr val="FFFF00"/>
                </a:highlight>
                <a:latin typeface="Inter Bold" pitchFamily="34" charset="0"/>
                <a:ea typeface="Inter Bold" pitchFamily="34" charset="-122"/>
                <a:cs typeface="Inter Bold" pitchFamily="34" charset="-120"/>
              </a:rPr>
              <a:t>390 </a:t>
            </a:r>
            <a:r>
              <a:rPr lang="en-US" sz="20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mii lei</a:t>
            </a:r>
            <a:endParaRPr lang="en-US" sz="2050" dirty="0"/>
          </a:p>
        </p:txBody>
      </p:sp>
      <p:sp>
        <p:nvSpPr>
          <p:cNvPr id="5" name="Shape 3"/>
          <p:cNvSpPr/>
          <p:nvPr/>
        </p:nvSpPr>
        <p:spPr>
          <a:xfrm>
            <a:off x="703898" y="2760940"/>
            <a:ext cx="4303514" cy="2438400"/>
          </a:xfrm>
          <a:prstGeom prst="roundRect">
            <a:avLst>
              <a:gd name="adj" fmla="val 3031"/>
            </a:avLst>
          </a:prstGeom>
          <a:solidFill>
            <a:srgbClr val="FFFFFF"/>
          </a:solidFill>
          <a:ln w="22860">
            <a:solidFill>
              <a:srgbClr val="C0C1D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26758" y="2783800"/>
            <a:ext cx="4257794" cy="527923"/>
          </a:xfrm>
          <a:prstGeom prst="roundRect">
            <a:avLst>
              <a:gd name="adj" fmla="val 8805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</p:sp>
      <p:sp>
        <p:nvSpPr>
          <p:cNvPr id="7" name="Shape 5"/>
          <p:cNvSpPr/>
          <p:nvPr/>
        </p:nvSpPr>
        <p:spPr>
          <a:xfrm>
            <a:off x="902732" y="3467695"/>
            <a:ext cx="268248" cy="317897"/>
          </a:xfrm>
          <a:prstGeom prst="roundRect">
            <a:avLst>
              <a:gd name="adj" fmla="val 22044"/>
            </a:avLst>
          </a:prstGeom>
          <a:solidFill>
            <a:srgbClr val="DADBF1"/>
          </a:solidFill>
          <a:ln/>
        </p:spPr>
      </p:sp>
      <p:sp>
        <p:nvSpPr>
          <p:cNvPr id="8" name="Text 6"/>
          <p:cNvSpPr/>
          <p:nvPr/>
        </p:nvSpPr>
        <p:spPr>
          <a:xfrm>
            <a:off x="1008221" y="3520440"/>
            <a:ext cx="57269" cy="2124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902732" y="3847981"/>
            <a:ext cx="2199799" cy="275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Buget Local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902732" y="4216598"/>
            <a:ext cx="3905845" cy="265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ro-RO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390  </a:t>
            </a: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mii lei (</a:t>
            </a:r>
            <a:r>
              <a:rPr lang="ro-RO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1,86</a:t>
            </a: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%)</a:t>
            </a:r>
            <a:r>
              <a:rPr lang="ro-RO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</a:p>
        </p:txBody>
      </p:sp>
      <p:sp>
        <p:nvSpPr>
          <p:cNvPr id="11" name="Shape 9"/>
          <p:cNvSpPr/>
          <p:nvPr/>
        </p:nvSpPr>
        <p:spPr>
          <a:xfrm>
            <a:off x="5163383" y="2760940"/>
            <a:ext cx="4303514" cy="2438400"/>
          </a:xfrm>
          <a:prstGeom prst="roundRect">
            <a:avLst>
              <a:gd name="adj" fmla="val 3031"/>
            </a:avLst>
          </a:prstGeom>
          <a:solidFill>
            <a:srgbClr val="FFFFFF"/>
          </a:solidFill>
          <a:ln w="22860">
            <a:solidFill>
              <a:srgbClr val="C0C1D7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186243" y="2783800"/>
            <a:ext cx="4257794" cy="527923"/>
          </a:xfrm>
          <a:prstGeom prst="roundRect">
            <a:avLst>
              <a:gd name="adj" fmla="val 8805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</p:sp>
      <p:sp>
        <p:nvSpPr>
          <p:cNvPr id="13" name="Shape 11"/>
          <p:cNvSpPr/>
          <p:nvPr/>
        </p:nvSpPr>
        <p:spPr>
          <a:xfrm>
            <a:off x="5362218" y="3467695"/>
            <a:ext cx="296823" cy="317897"/>
          </a:xfrm>
          <a:prstGeom prst="roundRect">
            <a:avLst>
              <a:gd name="adj" fmla="val 19922"/>
            </a:avLst>
          </a:prstGeom>
          <a:solidFill>
            <a:srgbClr val="DADBF1"/>
          </a:solidFill>
          <a:ln/>
        </p:spPr>
      </p:sp>
      <p:sp>
        <p:nvSpPr>
          <p:cNvPr id="14" name="Text 12"/>
          <p:cNvSpPr/>
          <p:nvPr/>
        </p:nvSpPr>
        <p:spPr>
          <a:xfrm>
            <a:off x="5467707" y="3520440"/>
            <a:ext cx="85844" cy="2124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362218" y="3847981"/>
            <a:ext cx="2199799" cy="275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Componenta PNRR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5362218" y="4216598"/>
            <a:ext cx="3905845" cy="265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ro-RO" sz="1350" dirty="0">
                <a:solidFill>
                  <a:srgbClr val="272525"/>
                </a:solidFill>
                <a:highlight>
                  <a:srgbClr val="FFFF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0</a:t>
            </a: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mii lei (</a:t>
            </a:r>
            <a:r>
              <a:rPr lang="ro-RO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</a:t>
            </a: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%)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5362218" y="4575691"/>
            <a:ext cx="3905845" cy="4248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9622869" y="2760940"/>
            <a:ext cx="4303633" cy="2438400"/>
          </a:xfrm>
          <a:prstGeom prst="roundRect">
            <a:avLst>
              <a:gd name="adj" fmla="val 3031"/>
            </a:avLst>
          </a:prstGeom>
          <a:solidFill>
            <a:srgbClr val="FFFFFF"/>
          </a:solidFill>
          <a:ln w="22860">
            <a:solidFill>
              <a:srgbClr val="C0C1D7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645729" y="2783800"/>
            <a:ext cx="4257913" cy="527923"/>
          </a:xfrm>
          <a:prstGeom prst="roundRect">
            <a:avLst>
              <a:gd name="adj" fmla="val 8805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</p:sp>
      <p:sp>
        <p:nvSpPr>
          <p:cNvPr id="20" name="Shape 18"/>
          <p:cNvSpPr/>
          <p:nvPr/>
        </p:nvSpPr>
        <p:spPr>
          <a:xfrm>
            <a:off x="9821704" y="3467695"/>
            <a:ext cx="298013" cy="317897"/>
          </a:xfrm>
          <a:prstGeom prst="roundRect">
            <a:avLst>
              <a:gd name="adj" fmla="val 19842"/>
            </a:avLst>
          </a:prstGeom>
          <a:solidFill>
            <a:srgbClr val="DADBF1"/>
          </a:solidFill>
          <a:ln/>
        </p:spPr>
      </p:sp>
      <p:sp>
        <p:nvSpPr>
          <p:cNvPr id="21" name="Text 19"/>
          <p:cNvSpPr/>
          <p:nvPr/>
        </p:nvSpPr>
        <p:spPr>
          <a:xfrm>
            <a:off x="9927193" y="3520440"/>
            <a:ext cx="87035" cy="2124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9821704" y="3847981"/>
            <a:ext cx="2199799" cy="275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ro-RO" sz="1700" b="1" dirty="0">
                <a:solidFill>
                  <a:srgbClr val="272525"/>
                </a:solidFill>
                <a:ea typeface="Inter Bold" pitchFamily="34" charset="-122"/>
              </a:rPr>
              <a:t>Venituri proprii din :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9821704" y="4216598"/>
            <a:ext cx="3905964" cy="265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ro-RO" sz="1350" dirty="0">
                <a:solidFill>
                  <a:srgbClr val="272525"/>
                </a:solidFill>
                <a:highlight>
                  <a:srgbClr val="FFFF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0</a:t>
            </a: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mii lei (</a:t>
            </a:r>
            <a:r>
              <a:rPr lang="ro-RO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</a:t>
            </a:r>
            <a:r>
              <a:rPr lang="en-US" sz="1350" dirty="0">
                <a:solidFill>
                  <a:srgbClr val="272525"/>
                </a:solidFill>
                <a:highlight>
                  <a:srgbClr val="FFFF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%)</a:t>
            </a:r>
            <a:r>
              <a:rPr lang="ro-RO" sz="1350" dirty="0">
                <a:solidFill>
                  <a:srgbClr val="272525"/>
                </a:solidFill>
                <a:highlight>
                  <a:srgbClr val="FFFF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</a:p>
          <a:p>
            <a:pPr marL="0" indent="0" algn="l">
              <a:lnSpc>
                <a:spcPts val="2050"/>
              </a:lnSpc>
              <a:buNone/>
            </a:pPr>
            <a:endParaRPr lang="en-US" sz="1350" dirty="0"/>
          </a:p>
        </p:txBody>
      </p:sp>
      <p:grpSp>
        <p:nvGrpSpPr>
          <p:cNvPr id="38" name="Grupare 37">
            <a:extLst>
              <a:ext uri="{FF2B5EF4-FFF2-40B4-BE49-F238E27FC236}">
                <a16:creationId xmlns:a16="http://schemas.microsoft.com/office/drawing/2014/main" id="{A5684E9F-4800-66FE-A8DA-D34FC1EF4259}"/>
              </a:ext>
            </a:extLst>
          </p:cNvPr>
          <p:cNvGrpSpPr/>
          <p:nvPr/>
        </p:nvGrpSpPr>
        <p:grpSpPr>
          <a:xfrm>
            <a:off x="3118500" y="5355312"/>
            <a:ext cx="4303514" cy="2225993"/>
            <a:chOff x="703898" y="5355312"/>
            <a:chExt cx="4303514" cy="2225993"/>
          </a:xfrm>
        </p:grpSpPr>
        <p:sp>
          <p:nvSpPr>
            <p:cNvPr id="24" name="Shape 22"/>
            <p:cNvSpPr/>
            <p:nvPr/>
          </p:nvSpPr>
          <p:spPr>
            <a:xfrm>
              <a:off x="703898" y="5355312"/>
              <a:ext cx="4303514" cy="2225993"/>
            </a:xfrm>
            <a:prstGeom prst="roundRect">
              <a:avLst>
                <a:gd name="adj" fmla="val 3321"/>
              </a:avLst>
            </a:prstGeom>
            <a:solidFill>
              <a:srgbClr val="FFFFFF"/>
            </a:solidFill>
            <a:ln w="22860">
              <a:solidFill>
                <a:srgbClr val="C0C1D7"/>
              </a:solidFill>
              <a:prstDash val="solid"/>
            </a:ln>
          </p:spPr>
        </p:sp>
        <p:sp>
          <p:nvSpPr>
            <p:cNvPr id="26" name="Shape 24"/>
            <p:cNvSpPr/>
            <p:nvPr/>
          </p:nvSpPr>
          <p:spPr>
            <a:xfrm>
              <a:off x="902732" y="6062067"/>
              <a:ext cx="301943" cy="317897"/>
            </a:xfrm>
            <a:prstGeom prst="roundRect">
              <a:avLst>
                <a:gd name="adj" fmla="val 19584"/>
              </a:avLst>
            </a:prstGeom>
            <a:solidFill>
              <a:srgbClr val="DADBF1"/>
            </a:solidFill>
            <a:ln/>
          </p:spPr>
        </p:sp>
        <p:sp>
          <p:nvSpPr>
            <p:cNvPr id="27" name="Text 25"/>
            <p:cNvSpPr/>
            <p:nvPr/>
          </p:nvSpPr>
          <p:spPr>
            <a:xfrm>
              <a:off x="1008221" y="6114812"/>
              <a:ext cx="90964" cy="21240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1650"/>
                </a:lnSpc>
                <a:buNone/>
              </a:pPr>
              <a:r>
                <a:rPr lang="en-US" sz="1100" dirty="0">
                  <a:solidFill>
                    <a:srgbClr val="272525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4</a:t>
              </a:r>
              <a:endParaRPr lang="en-US" sz="1100" dirty="0"/>
            </a:p>
          </p:txBody>
        </p:sp>
        <p:sp>
          <p:nvSpPr>
            <p:cNvPr id="28" name="Text 26"/>
            <p:cNvSpPr/>
            <p:nvPr/>
          </p:nvSpPr>
          <p:spPr>
            <a:xfrm>
              <a:off x="902732" y="6442353"/>
              <a:ext cx="3221950" cy="27503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2150"/>
                </a:lnSpc>
                <a:buNone/>
              </a:pPr>
              <a:r>
                <a:rPr lang="en-US" sz="1700" b="1" dirty="0">
                  <a:solidFill>
                    <a:srgbClr val="272525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Transferuri de la St</a:t>
              </a:r>
              <a:r>
                <a:rPr lang="ro-RO" sz="1700" b="1" dirty="0">
                  <a:solidFill>
                    <a:srgbClr val="272525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at </a:t>
              </a:r>
              <a:r>
                <a:rPr lang="ro-RO" sz="1700" b="1" dirty="0" err="1">
                  <a:solidFill>
                    <a:srgbClr val="272525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dupa</a:t>
              </a:r>
              <a:r>
                <a:rPr lang="ro-RO" sz="1700" b="1" dirty="0">
                  <a:solidFill>
                    <a:srgbClr val="272525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 caz </a:t>
              </a:r>
              <a:endParaRPr lang="en-US" sz="1700" dirty="0"/>
            </a:p>
          </p:txBody>
        </p:sp>
        <p:sp>
          <p:nvSpPr>
            <p:cNvPr id="29" name="Text 27"/>
            <p:cNvSpPr/>
            <p:nvPr/>
          </p:nvSpPr>
          <p:spPr>
            <a:xfrm>
              <a:off x="902732" y="6810970"/>
              <a:ext cx="3905845" cy="26550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2050"/>
                </a:lnSpc>
                <a:buNone/>
              </a:pPr>
              <a:r>
                <a:rPr lang="ro-RO" sz="1350" dirty="0">
                  <a:solidFill>
                    <a:srgbClr val="272525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0</a:t>
              </a:r>
              <a:r>
                <a:rPr lang="en-US" sz="1350" dirty="0">
                  <a:solidFill>
                    <a:srgbClr val="272525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 mii lei (</a:t>
              </a:r>
              <a:r>
                <a:rPr lang="ro-RO" sz="1350" dirty="0">
                  <a:solidFill>
                    <a:srgbClr val="272525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0%)</a:t>
              </a:r>
              <a:endParaRPr lang="en-US" sz="1350" dirty="0"/>
            </a:p>
          </p:txBody>
        </p:sp>
      </p:grpSp>
      <p:grpSp>
        <p:nvGrpSpPr>
          <p:cNvPr id="37" name="Grupare 36">
            <a:extLst>
              <a:ext uri="{FF2B5EF4-FFF2-40B4-BE49-F238E27FC236}">
                <a16:creationId xmlns:a16="http://schemas.microsoft.com/office/drawing/2014/main" id="{865A5A4E-838A-2DBC-6E53-0D4CCBF19A2B}"/>
              </a:ext>
            </a:extLst>
          </p:cNvPr>
          <p:cNvGrpSpPr/>
          <p:nvPr/>
        </p:nvGrpSpPr>
        <p:grpSpPr>
          <a:xfrm>
            <a:off x="7717989" y="5367575"/>
            <a:ext cx="4303514" cy="2225993"/>
            <a:chOff x="5163383" y="5355312"/>
            <a:chExt cx="4303514" cy="2225993"/>
          </a:xfrm>
        </p:grpSpPr>
        <p:sp>
          <p:nvSpPr>
            <p:cNvPr id="30" name="Shape 28"/>
            <p:cNvSpPr/>
            <p:nvPr/>
          </p:nvSpPr>
          <p:spPr>
            <a:xfrm>
              <a:off x="5163383" y="5355312"/>
              <a:ext cx="4303514" cy="2225993"/>
            </a:xfrm>
            <a:prstGeom prst="roundRect">
              <a:avLst>
                <a:gd name="adj" fmla="val 3321"/>
              </a:avLst>
            </a:prstGeom>
            <a:solidFill>
              <a:srgbClr val="FFFFFF"/>
            </a:solidFill>
            <a:ln w="22860">
              <a:solidFill>
                <a:srgbClr val="C0C1D7"/>
              </a:solidFill>
              <a:prstDash val="solid"/>
            </a:ln>
          </p:spPr>
        </p:sp>
        <p:sp>
          <p:nvSpPr>
            <p:cNvPr id="32" name="Shape 30"/>
            <p:cNvSpPr/>
            <p:nvPr/>
          </p:nvSpPr>
          <p:spPr>
            <a:xfrm>
              <a:off x="5362218" y="6062067"/>
              <a:ext cx="294561" cy="317897"/>
            </a:xfrm>
            <a:prstGeom prst="roundRect">
              <a:avLst>
                <a:gd name="adj" fmla="val 20075"/>
              </a:avLst>
            </a:prstGeom>
            <a:solidFill>
              <a:srgbClr val="DADBF1"/>
            </a:solidFill>
            <a:ln/>
          </p:spPr>
        </p:sp>
        <p:sp>
          <p:nvSpPr>
            <p:cNvPr id="33" name="Text 31"/>
            <p:cNvSpPr/>
            <p:nvPr/>
          </p:nvSpPr>
          <p:spPr>
            <a:xfrm>
              <a:off x="5467707" y="6114812"/>
              <a:ext cx="83582" cy="21240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1650"/>
                </a:lnSpc>
                <a:buNone/>
              </a:pPr>
              <a:r>
                <a:rPr lang="en-US" sz="1100" dirty="0">
                  <a:solidFill>
                    <a:srgbClr val="272525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5</a:t>
              </a:r>
              <a:endParaRPr lang="en-US" sz="1100" dirty="0"/>
            </a:p>
          </p:txBody>
        </p:sp>
        <p:sp>
          <p:nvSpPr>
            <p:cNvPr id="34" name="Text 32"/>
            <p:cNvSpPr/>
            <p:nvPr/>
          </p:nvSpPr>
          <p:spPr>
            <a:xfrm>
              <a:off x="5362218" y="6442353"/>
              <a:ext cx="2590562" cy="27503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2150"/>
                </a:lnSpc>
                <a:buNone/>
              </a:pPr>
              <a:r>
                <a:rPr lang="en-US" sz="1700" b="1" dirty="0">
                  <a:solidFill>
                    <a:srgbClr val="272525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Fonduri Nerambursabile</a:t>
              </a:r>
              <a:endParaRPr lang="en-US" sz="1700" dirty="0"/>
            </a:p>
          </p:txBody>
        </p:sp>
        <p:sp>
          <p:nvSpPr>
            <p:cNvPr id="35" name="Text 33"/>
            <p:cNvSpPr/>
            <p:nvPr/>
          </p:nvSpPr>
          <p:spPr>
            <a:xfrm>
              <a:off x="5362218" y="6810970"/>
              <a:ext cx="3905845" cy="26550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2050"/>
                </a:lnSpc>
                <a:buNone/>
              </a:pPr>
              <a:r>
                <a:rPr lang="ro-RO" sz="1350" dirty="0">
                  <a:solidFill>
                    <a:srgbClr val="272525"/>
                  </a:solidFill>
                  <a:highlight>
                    <a:srgbClr val="FFFF00"/>
                  </a:highlight>
                  <a:latin typeface="Inter" pitchFamily="34" charset="0"/>
                  <a:ea typeface="Inter" pitchFamily="34" charset="-122"/>
                  <a:cs typeface="Inter" pitchFamily="34" charset="-120"/>
                </a:rPr>
                <a:t>0</a:t>
              </a:r>
              <a:r>
                <a:rPr lang="en-US" sz="1350" dirty="0">
                  <a:solidFill>
                    <a:srgbClr val="272525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mii lei (</a:t>
              </a:r>
              <a:r>
                <a:rPr lang="ro-RO" sz="1350" dirty="0">
                  <a:solidFill>
                    <a:srgbClr val="272525"/>
                  </a:solidFill>
                  <a:highlight>
                    <a:srgbClr val="FFFF00"/>
                  </a:highlight>
                  <a:latin typeface="Inter" pitchFamily="34" charset="0"/>
                  <a:ea typeface="Inter" pitchFamily="34" charset="-122"/>
                  <a:cs typeface="Inter" pitchFamily="34" charset="-120"/>
                </a:rPr>
                <a:t>0</a:t>
              </a:r>
              <a:r>
                <a:rPr lang="en-US" sz="1350" dirty="0">
                  <a:solidFill>
                    <a:srgbClr val="272525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%)</a:t>
              </a:r>
              <a:endParaRPr lang="en-US" sz="1350" dirty="0"/>
            </a:p>
          </p:txBody>
        </p:sp>
      </p:grpSp>
      <p:sp>
        <p:nvSpPr>
          <p:cNvPr id="31" name="Shape 29"/>
          <p:cNvSpPr/>
          <p:nvPr/>
        </p:nvSpPr>
        <p:spPr>
          <a:xfrm>
            <a:off x="7740849" y="5378172"/>
            <a:ext cx="4257794" cy="527923"/>
          </a:xfrm>
          <a:prstGeom prst="roundRect">
            <a:avLst>
              <a:gd name="adj" fmla="val 8805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</p:sp>
      <p:sp>
        <p:nvSpPr>
          <p:cNvPr id="25" name="Shape 23"/>
          <p:cNvSpPr/>
          <p:nvPr/>
        </p:nvSpPr>
        <p:spPr>
          <a:xfrm>
            <a:off x="3141359" y="5406433"/>
            <a:ext cx="4257794" cy="527923"/>
          </a:xfrm>
          <a:prstGeom prst="roundRect">
            <a:avLst>
              <a:gd name="adj" fmla="val 8805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99461"/>
            <a:ext cx="1074467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Structura Cheltuielilor: Cum se Împart Banii?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2416373"/>
            <a:ext cx="6422231" cy="2103953"/>
          </a:xfrm>
          <a:prstGeom prst="roundRect">
            <a:avLst>
              <a:gd name="adj" fmla="val 3962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99768" y="2622352"/>
            <a:ext cx="6010275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Cheltuieli</a:t>
            </a:r>
            <a:r>
              <a:rPr lang="en-US" sz="1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ro-RO" sz="1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active fixe restante an 2025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1102757" y="3230226"/>
            <a:ext cx="601027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ro-RO" sz="1550" b="1" dirty="0">
                <a:solidFill>
                  <a:srgbClr val="272525"/>
                </a:solidFill>
                <a:highlight>
                  <a:srgbClr val="FFFF00"/>
                </a:highlight>
                <a:latin typeface="Inter" pitchFamily="34" charset="0"/>
                <a:ea typeface="Inter" pitchFamily="34" charset="-122"/>
              </a:rPr>
              <a:t>Achiziție de echipamente sistem acționare griduri comandă control pentru 4 motoare (1 tonă) și 8 motoare (1 tonă),</a:t>
            </a:r>
          </a:p>
          <a:p>
            <a:pPr marL="0" indent="0" algn="l">
              <a:lnSpc>
                <a:spcPts val="2500"/>
              </a:lnSpc>
              <a:buNone/>
            </a:pPr>
            <a:r>
              <a:rPr lang="ro-RO" sz="1550" b="1" dirty="0">
                <a:solidFill>
                  <a:srgbClr val="272525"/>
                </a:solidFill>
                <a:highlight>
                  <a:srgbClr val="FFFF00"/>
                </a:highlight>
                <a:latin typeface="Inter" pitchFamily="34" charset="0"/>
                <a:ea typeface="Inter" pitchFamily="34" charset="-122"/>
              </a:rPr>
              <a:t>Achiziție ?nr. televizoare pentru afișaj digital interior pentru promovarea producțiilor și evenimentelor teatrului.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7421999" y="2438763"/>
            <a:ext cx="6422231" cy="2103953"/>
          </a:xfrm>
          <a:prstGeom prst="roundRect">
            <a:avLst>
              <a:gd name="adj" fmla="val 3962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7620357" y="2622352"/>
            <a:ext cx="425636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Obiective de investiții în continuare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7620357" y="3051572"/>
            <a:ext cx="601027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ro-RO" sz="1550" b="1" dirty="0">
                <a:solidFill>
                  <a:srgbClr val="272525"/>
                </a:solidFill>
                <a:highlight>
                  <a:srgbClr val="FFFF0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Rampă antiderapantă persoane cu dizabilități, licente calculatoare </a:t>
            </a:r>
            <a:endParaRPr lang="en-US" sz="1550" dirty="0">
              <a:highlight>
                <a:srgbClr val="FFFF00"/>
              </a:highlight>
            </a:endParaRPr>
          </a:p>
        </p:txBody>
      </p:sp>
      <p:sp>
        <p:nvSpPr>
          <p:cNvPr id="9" name="Shape 7"/>
          <p:cNvSpPr/>
          <p:nvPr/>
        </p:nvSpPr>
        <p:spPr>
          <a:xfrm>
            <a:off x="793790" y="4718685"/>
            <a:ext cx="6422231" cy="2111335"/>
          </a:xfrm>
          <a:prstGeom prst="roundRect">
            <a:avLst>
              <a:gd name="adj" fmla="val 3948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99768" y="492466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Dotări independente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999768" y="5353883"/>
            <a:ext cx="6108197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7414379" y="4718685"/>
            <a:ext cx="6422231" cy="2111335"/>
          </a:xfrm>
          <a:prstGeom prst="roundRect">
            <a:avLst>
              <a:gd name="adj" fmla="val 3948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7620357" y="4924663"/>
            <a:ext cx="422469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Alte cheltuieli </a:t>
            </a:r>
            <a:r>
              <a:rPr lang="en-US" sz="1950" b="1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asimilate</a:t>
            </a:r>
            <a:r>
              <a:rPr lang="en-US" sz="1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1950" b="1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investițiilor</a:t>
            </a:r>
            <a:r>
              <a:rPr lang="ro-RO" sz="1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Reparații capitale </a:t>
            </a:r>
          </a:p>
          <a:p>
            <a:pPr marL="0" indent="0" algn="l">
              <a:lnSpc>
                <a:spcPts val="2400"/>
              </a:lnSpc>
              <a:buNone/>
            </a:pPr>
            <a:r>
              <a:rPr lang="ro-RO" sz="1950" b="1" dirty="0">
                <a:solidFill>
                  <a:srgbClr val="272525"/>
                </a:solidFill>
                <a:ea typeface="Inter Bold" pitchFamily="34" charset="-122"/>
              </a:rPr>
              <a:t>Aferente activelor fixe restante an 2025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7620357" y="5548045"/>
            <a:ext cx="6010275" cy="10759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ro-RO" sz="15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99.825</a:t>
            </a:r>
            <a:r>
              <a:rPr lang="en-US" sz="15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mii lei</a:t>
            </a: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</a:t>
            </a:r>
            <a:r>
              <a:rPr lang="ro-RO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interveție de primă urgență cu montare plase de siguranță pentru elemente de fațadă cu stabilitate incertă în mod unitar pe imobilul din administrare Zalomit nr.2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1021</Words>
  <Application>Microsoft Office PowerPoint</Application>
  <PresentationFormat>Custom</PresentationFormat>
  <Paragraphs>169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Inter Medium</vt:lpstr>
      <vt:lpstr>Manrope</vt:lpstr>
      <vt:lpstr>Calibri</vt:lpstr>
      <vt:lpstr>Inter Bold</vt:lpstr>
      <vt:lpstr>Inter</vt:lpstr>
      <vt:lpstr>Arial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Razvan Munteanu</dc:creator>
  <cp:lastModifiedBy>Teatrul Lucia Sturdza Bulandra</cp:lastModifiedBy>
  <cp:revision>50</cp:revision>
  <dcterms:created xsi:type="dcterms:W3CDTF">2026-02-03T17:47:37Z</dcterms:created>
  <dcterms:modified xsi:type="dcterms:W3CDTF">2026-04-28T13:23:00Z</dcterms:modified>
</cp:coreProperties>
</file>